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Lst>
  <p:sldSz cx="18288000" cy="10287000"/>
  <p:notesSz cx="6858000" cy="9144000"/>
  <p:embeddedFontLst>
    <p:embeddedFont>
      <p:font typeface="Public Sans Thin" charset="1" panose="00000000000000000000"/>
      <p:regular r:id="rId17"/>
    </p:embeddedFont>
    <p:embeddedFont>
      <p:font typeface="Public Sans" charset="1" panose="00000000000000000000"/>
      <p:regular r:id="rId18"/>
    </p:embeddedFont>
    <p:embeddedFont>
      <p:font typeface="Public Sans Bold" charset="1" panose="00000000000000000000"/>
      <p:regular r:id="rId19"/>
    </p:embeddedFont>
    <p:embeddedFont>
      <p:font typeface="Cormorant Garamond Bold" charset="1" panose="00000800000000000000"/>
      <p:regular r:id="rId20"/>
    </p:embeddedFont>
    <p:embeddedFont>
      <p:font typeface="Poppins" charset="1" panose="00000500000000000000"/>
      <p:regular r:id="rId21"/>
    </p:embeddedFont>
    <p:embeddedFont>
      <p:font typeface="Montserrat" charset="1" panose="00000500000000000000"/>
      <p:regular r:id="rId22"/>
    </p:embeddedFont>
    <p:embeddedFont>
      <p:font typeface="Montserrat Bold Italics" charset="1" panose="00000800000000000000"/>
      <p:regular r:id="rId23"/>
    </p:embeddedFont>
    <p:embeddedFont>
      <p:font typeface="Public Sans Italics" charset="1" panose="00000000000000000000"/>
      <p:regular r:id="rId24"/>
    </p:embeddedFont>
    <p:embeddedFont>
      <p:font typeface="Public Sans Bold Italics" charset="1" panose="00000000000000000000"/>
      <p:regular r:id="rId25"/>
    </p:embeddedFont>
    <p:embeddedFont>
      <p:font typeface="Canva Sans Italics" charset="1" panose="020B0503030501040103"/>
      <p:regular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5.png" Type="http://schemas.openxmlformats.org/officeDocument/2006/relationships/image"/><Relationship Id="rId3" Target="../media/image36.svg" Type="http://schemas.openxmlformats.org/officeDocument/2006/relationships/image"/><Relationship Id="rId4" Target="../media/image37.png" Type="http://schemas.openxmlformats.org/officeDocument/2006/relationships/image"/><Relationship Id="rId5" Target="../media/image38.svg" Type="http://schemas.openxmlformats.org/officeDocument/2006/relationships/image"/><Relationship Id="rId6" Target="../media/image39.png" Type="http://schemas.openxmlformats.org/officeDocument/2006/relationships/image"/><Relationship Id="rId7" Target="../media/image40.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1.png" Type="http://schemas.openxmlformats.org/officeDocument/2006/relationships/image"/><Relationship Id="rId3" Target="../media/image42.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png" Type="http://schemas.openxmlformats.org/officeDocument/2006/relationships/image"/><Relationship Id="rId5" Target="../media/image8.png" Type="http://schemas.openxmlformats.org/officeDocument/2006/relationships/image"/><Relationship Id="rId6" Target="../media/image9.png" Type="http://schemas.openxmlformats.org/officeDocument/2006/relationships/image"/><Relationship Id="rId7" Target="../media/image10.png" Type="http://schemas.openxmlformats.org/officeDocument/2006/relationships/image"/><Relationship Id="rId8" Target="../media/image11.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 Id="rId4" Target="../media/image14.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png" Type="http://schemas.openxmlformats.org/officeDocument/2006/relationships/image"/><Relationship Id="rId4" Target="../media/image17.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svg" Type="http://schemas.openxmlformats.org/officeDocument/2006/relationships/image"/><Relationship Id="rId4" Target="../media/image20.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pn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 Id="rId6" Target="../media/image25.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 Id="rId3" Target="../media/image27.png" Type="http://schemas.openxmlformats.org/officeDocument/2006/relationships/image"/><Relationship Id="rId4" Target="../media/image28.svg" Type="http://schemas.openxmlformats.org/officeDocument/2006/relationships/image"/><Relationship Id="rId5" Target="../media/image29.png" Type="http://schemas.openxmlformats.org/officeDocument/2006/relationships/image"/><Relationship Id="rId6" Target="../media/image30.svg" Type="http://schemas.openxmlformats.org/officeDocument/2006/relationships/image"/><Relationship Id="rId7" Target="../media/image31.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2.png" Type="http://schemas.openxmlformats.org/officeDocument/2006/relationships/image"/><Relationship Id="rId3" Target="../media/image33.svg" Type="http://schemas.openxmlformats.org/officeDocument/2006/relationships/image"/><Relationship Id="rId4" Target="../media/image34.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222A9B"/>
        </a:solidFill>
      </p:bgPr>
    </p:bg>
    <p:spTree>
      <p:nvGrpSpPr>
        <p:cNvPr id="1" name=""/>
        <p:cNvGrpSpPr/>
        <p:nvPr/>
      </p:nvGrpSpPr>
      <p:grpSpPr>
        <a:xfrm>
          <a:off x="0" y="0"/>
          <a:ext cx="0" cy="0"/>
          <a:chOff x="0" y="0"/>
          <a:chExt cx="0" cy="0"/>
        </a:xfrm>
      </p:grpSpPr>
      <p:sp>
        <p:nvSpPr>
          <p:cNvPr name="Freeform 2" id="2"/>
          <p:cNvSpPr/>
          <p:nvPr/>
        </p:nvSpPr>
        <p:spPr>
          <a:xfrm flipH="false" flipV="false" rot="-2142210">
            <a:off x="13955596" y="-2306868"/>
            <a:ext cx="8028719" cy="6671135"/>
          </a:xfrm>
          <a:custGeom>
            <a:avLst/>
            <a:gdLst/>
            <a:ahLst/>
            <a:cxnLst/>
            <a:rect r="r" b="b" t="t" l="l"/>
            <a:pathLst>
              <a:path h="6671135" w="8028719">
                <a:moveTo>
                  <a:pt x="0" y="0"/>
                </a:moveTo>
                <a:lnTo>
                  <a:pt x="8028719" y="0"/>
                </a:lnTo>
                <a:lnTo>
                  <a:pt x="8028719" y="6671136"/>
                </a:lnTo>
                <a:lnTo>
                  <a:pt x="0" y="6671136"/>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028700" y="2938564"/>
            <a:ext cx="14381689" cy="4930775"/>
          </a:xfrm>
          <a:prstGeom prst="rect">
            <a:avLst/>
          </a:prstGeom>
        </p:spPr>
        <p:txBody>
          <a:bodyPr anchor="t" rtlCol="false" tIns="0" lIns="0" bIns="0" rIns="0">
            <a:spAutoFit/>
          </a:bodyPr>
          <a:lstStyle/>
          <a:p>
            <a:pPr algn="l">
              <a:lnSpc>
                <a:spcPts val="13000"/>
              </a:lnSpc>
            </a:pPr>
            <a:r>
              <a:rPr lang="en-US" sz="10000">
                <a:solidFill>
                  <a:srgbClr val="FFFFFF"/>
                </a:solidFill>
                <a:latin typeface="Public Sans Thin"/>
                <a:ea typeface="Public Sans Thin"/>
                <a:cs typeface="Public Sans Thin"/>
                <a:sym typeface="Public Sans Thin"/>
              </a:rPr>
              <a:t>Malicious Clickbait Detection API Extension for Chrome</a:t>
            </a:r>
          </a:p>
        </p:txBody>
      </p:sp>
      <p:sp>
        <p:nvSpPr>
          <p:cNvPr name="Freeform 4" id="4"/>
          <p:cNvSpPr/>
          <p:nvPr/>
        </p:nvSpPr>
        <p:spPr>
          <a:xfrm flipH="false" flipV="false" rot="0">
            <a:off x="-2679432" y="7358828"/>
            <a:ext cx="8028719" cy="6671135"/>
          </a:xfrm>
          <a:custGeom>
            <a:avLst/>
            <a:gdLst/>
            <a:ahLst/>
            <a:cxnLst/>
            <a:rect r="r" b="b" t="t" l="l"/>
            <a:pathLst>
              <a:path h="6671135" w="8028719">
                <a:moveTo>
                  <a:pt x="0" y="0"/>
                </a:moveTo>
                <a:lnTo>
                  <a:pt x="8028719" y="0"/>
                </a:lnTo>
                <a:lnTo>
                  <a:pt x="8028719" y="6671135"/>
                </a:lnTo>
                <a:lnTo>
                  <a:pt x="0" y="6671135"/>
                </a:lnTo>
                <a:lnTo>
                  <a:pt x="0" y="0"/>
                </a:lnTo>
                <a:close/>
              </a:path>
            </a:pathLst>
          </a:custGeom>
          <a:blipFill>
            <a:blip r:embed="rId2">
              <a:alphaModFix amt="19999"/>
              <a:extLst>
                <a:ext uri="{96DAC541-7B7A-43D3-8B79-37D633B846F1}">
                  <asvg:svgBlip xmlns:asvg="http://schemas.microsoft.com/office/drawing/2016/SVG/main" r:embed="rId3"/>
                </a:ext>
              </a:extLst>
            </a:blip>
            <a:stretch>
              <a:fillRect l="0" t="0" r="0" b="0"/>
            </a:stretch>
          </a:blipFill>
        </p:spPr>
      </p:sp>
      <p:sp>
        <p:nvSpPr>
          <p:cNvPr name="TextBox 5" id="5"/>
          <p:cNvSpPr txBox="true"/>
          <p:nvPr/>
        </p:nvSpPr>
        <p:spPr>
          <a:xfrm rot="0">
            <a:off x="6356148" y="8743950"/>
            <a:ext cx="10903152" cy="514350"/>
          </a:xfrm>
          <a:prstGeom prst="rect">
            <a:avLst/>
          </a:prstGeom>
        </p:spPr>
        <p:txBody>
          <a:bodyPr anchor="t" rtlCol="false" tIns="0" lIns="0" bIns="0" rIns="0">
            <a:spAutoFit/>
          </a:bodyPr>
          <a:lstStyle/>
          <a:p>
            <a:pPr algn="r">
              <a:lnSpc>
                <a:spcPts val="4199"/>
              </a:lnSpc>
            </a:pPr>
            <a:r>
              <a:rPr lang="en-US" sz="2999">
                <a:solidFill>
                  <a:srgbClr val="FFFFFF"/>
                </a:solidFill>
                <a:latin typeface="Public Sans"/>
                <a:ea typeface="Public Sans"/>
                <a:cs typeface="Public Sans"/>
                <a:sym typeface="Public Sans"/>
              </a:rPr>
              <a:t>An AI integrated Cyber Security project</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1975325" y="-1438418"/>
            <a:ext cx="7033011" cy="4114800"/>
          </a:xfrm>
          <a:custGeom>
            <a:avLst/>
            <a:gdLst/>
            <a:ahLst/>
            <a:cxnLst/>
            <a:rect r="r" b="b" t="t" l="l"/>
            <a:pathLst>
              <a:path h="4114800" w="7033011">
                <a:moveTo>
                  <a:pt x="0" y="0"/>
                </a:moveTo>
                <a:lnTo>
                  <a:pt x="7033012" y="0"/>
                </a:lnTo>
                <a:lnTo>
                  <a:pt x="7033012"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028700" y="3307945"/>
            <a:ext cx="162052" cy="162052"/>
            <a:chOff x="0" y="0"/>
            <a:chExt cx="6350000" cy="6350000"/>
          </a:xfrm>
        </p:grpSpPr>
        <p:sp>
          <p:nvSpPr>
            <p:cNvPr name="Freeform 4" id="4"/>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222A9B"/>
            </a:solidFill>
          </p:spPr>
        </p:sp>
      </p:grpSp>
      <p:grpSp>
        <p:nvGrpSpPr>
          <p:cNvPr name="Group 5" id="5"/>
          <p:cNvGrpSpPr/>
          <p:nvPr/>
        </p:nvGrpSpPr>
        <p:grpSpPr>
          <a:xfrm rot="0">
            <a:off x="1028700" y="5242057"/>
            <a:ext cx="162052" cy="162052"/>
            <a:chOff x="0" y="0"/>
            <a:chExt cx="6350000" cy="6350000"/>
          </a:xfrm>
        </p:grpSpPr>
        <p:sp>
          <p:nvSpPr>
            <p:cNvPr name="Freeform 6" id="6"/>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222A9B"/>
            </a:solidFill>
          </p:spPr>
        </p:sp>
      </p:grpSp>
      <p:grpSp>
        <p:nvGrpSpPr>
          <p:cNvPr name="Group 7" id="7"/>
          <p:cNvGrpSpPr/>
          <p:nvPr/>
        </p:nvGrpSpPr>
        <p:grpSpPr>
          <a:xfrm rot="0">
            <a:off x="1028700" y="7566694"/>
            <a:ext cx="162052" cy="162052"/>
            <a:chOff x="0" y="0"/>
            <a:chExt cx="6350000" cy="6350000"/>
          </a:xfrm>
        </p:grpSpPr>
        <p:sp>
          <p:nvSpPr>
            <p:cNvPr name="Freeform 8" id="8"/>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222A9B"/>
            </a:solidFill>
          </p:spPr>
        </p:sp>
      </p:grpSp>
      <p:sp>
        <p:nvSpPr>
          <p:cNvPr name="Freeform 9" id="9"/>
          <p:cNvSpPr/>
          <p:nvPr/>
        </p:nvSpPr>
        <p:spPr>
          <a:xfrm flipH="false" flipV="false" rot="0">
            <a:off x="-967932" y="7563387"/>
            <a:ext cx="7294595" cy="3923378"/>
          </a:xfrm>
          <a:custGeom>
            <a:avLst/>
            <a:gdLst/>
            <a:ahLst/>
            <a:cxnLst/>
            <a:rect r="r" b="b" t="t" l="l"/>
            <a:pathLst>
              <a:path h="3923378" w="7294595">
                <a:moveTo>
                  <a:pt x="0" y="0"/>
                </a:moveTo>
                <a:lnTo>
                  <a:pt x="7294596" y="0"/>
                </a:lnTo>
                <a:lnTo>
                  <a:pt x="7294596" y="3923378"/>
                </a:lnTo>
                <a:lnTo>
                  <a:pt x="0" y="392337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12222607" y="5843856"/>
            <a:ext cx="5848350" cy="3681220"/>
          </a:xfrm>
          <a:custGeom>
            <a:avLst/>
            <a:gdLst/>
            <a:ahLst/>
            <a:cxnLst/>
            <a:rect r="r" b="b" t="t" l="l"/>
            <a:pathLst>
              <a:path h="3681220" w="5848350">
                <a:moveTo>
                  <a:pt x="0" y="0"/>
                </a:moveTo>
                <a:lnTo>
                  <a:pt x="5848350" y="0"/>
                </a:lnTo>
                <a:lnTo>
                  <a:pt x="5848350" y="3681220"/>
                </a:lnTo>
                <a:lnTo>
                  <a:pt x="0" y="3681220"/>
                </a:lnTo>
                <a:lnTo>
                  <a:pt x="0" y="0"/>
                </a:lnTo>
                <a:close/>
              </a:path>
            </a:pathLst>
          </a:custGeom>
          <a:blipFill>
            <a:blip r:embed="rId6"/>
            <a:stretch>
              <a:fillRect l="-9890" t="0" r="-9890" b="-7151"/>
            </a:stretch>
          </a:blipFill>
        </p:spPr>
      </p:sp>
      <p:sp>
        <p:nvSpPr>
          <p:cNvPr name="Freeform 11" id="11"/>
          <p:cNvSpPr/>
          <p:nvPr/>
        </p:nvSpPr>
        <p:spPr>
          <a:xfrm flipH="false" flipV="false" rot="0">
            <a:off x="9365262" y="1971608"/>
            <a:ext cx="5968813" cy="4139848"/>
          </a:xfrm>
          <a:custGeom>
            <a:avLst/>
            <a:gdLst/>
            <a:ahLst/>
            <a:cxnLst/>
            <a:rect r="r" b="b" t="t" l="l"/>
            <a:pathLst>
              <a:path h="4139848" w="5968813">
                <a:moveTo>
                  <a:pt x="0" y="0"/>
                </a:moveTo>
                <a:lnTo>
                  <a:pt x="5968813" y="0"/>
                </a:lnTo>
                <a:lnTo>
                  <a:pt x="5968813" y="4139848"/>
                </a:lnTo>
                <a:lnTo>
                  <a:pt x="0" y="4139848"/>
                </a:lnTo>
                <a:lnTo>
                  <a:pt x="0" y="0"/>
                </a:lnTo>
                <a:close/>
              </a:path>
            </a:pathLst>
          </a:custGeom>
          <a:blipFill>
            <a:blip r:embed="rId7"/>
            <a:stretch>
              <a:fillRect l="-13362" t="-21807" r="-13362" b="0"/>
            </a:stretch>
          </a:blipFill>
        </p:spPr>
      </p:sp>
      <p:sp>
        <p:nvSpPr>
          <p:cNvPr name="TextBox 12" id="12"/>
          <p:cNvSpPr txBox="true"/>
          <p:nvPr/>
        </p:nvSpPr>
        <p:spPr>
          <a:xfrm rot="0">
            <a:off x="1198505" y="1495358"/>
            <a:ext cx="7375592" cy="933450"/>
          </a:xfrm>
          <a:prstGeom prst="rect">
            <a:avLst/>
          </a:prstGeom>
        </p:spPr>
        <p:txBody>
          <a:bodyPr anchor="t" rtlCol="false" tIns="0" lIns="0" bIns="0" rIns="0">
            <a:spAutoFit/>
          </a:bodyPr>
          <a:lstStyle/>
          <a:p>
            <a:pPr algn="l">
              <a:lnSpc>
                <a:spcPts val="7200"/>
              </a:lnSpc>
            </a:pPr>
            <a:r>
              <a:rPr lang="en-US" sz="6000" b="true">
                <a:solidFill>
                  <a:srgbClr val="222A9B"/>
                </a:solidFill>
                <a:latin typeface="Public Sans Bold"/>
                <a:ea typeface="Public Sans Bold"/>
                <a:cs typeface="Public Sans Bold"/>
                <a:sym typeface="Public Sans Bold"/>
              </a:rPr>
              <a:t>Future Work</a:t>
            </a:r>
          </a:p>
        </p:txBody>
      </p:sp>
      <p:grpSp>
        <p:nvGrpSpPr>
          <p:cNvPr name="Group 13" id="13"/>
          <p:cNvGrpSpPr/>
          <p:nvPr/>
        </p:nvGrpSpPr>
        <p:grpSpPr>
          <a:xfrm rot="0">
            <a:off x="1758738" y="3066513"/>
            <a:ext cx="6649915" cy="1295937"/>
            <a:chOff x="0" y="0"/>
            <a:chExt cx="8866554" cy="1727916"/>
          </a:xfrm>
        </p:grpSpPr>
        <p:sp>
          <p:nvSpPr>
            <p:cNvPr name="TextBox 14" id="14"/>
            <p:cNvSpPr txBox="true"/>
            <p:nvPr/>
          </p:nvSpPr>
          <p:spPr>
            <a:xfrm rot="0">
              <a:off x="0" y="-66675"/>
              <a:ext cx="8866554" cy="588222"/>
            </a:xfrm>
            <a:prstGeom prst="rect">
              <a:avLst/>
            </a:prstGeom>
          </p:spPr>
          <p:txBody>
            <a:bodyPr anchor="t" rtlCol="false" tIns="0" lIns="0" bIns="0" rIns="0">
              <a:spAutoFit/>
            </a:bodyPr>
            <a:lstStyle/>
            <a:p>
              <a:pPr algn="l">
                <a:lnSpc>
                  <a:spcPts val="3640"/>
                </a:lnSpc>
              </a:pPr>
              <a:r>
                <a:rPr lang="en-US" b="true" sz="2600">
                  <a:solidFill>
                    <a:srgbClr val="222A9B"/>
                  </a:solidFill>
                  <a:latin typeface="Public Sans Bold"/>
                  <a:ea typeface="Public Sans Bold"/>
                  <a:cs typeface="Public Sans Bold"/>
                  <a:sym typeface="Public Sans Bold"/>
                </a:rPr>
                <a:t>Enhance Email Security</a:t>
              </a:r>
            </a:p>
          </p:txBody>
        </p:sp>
        <p:sp>
          <p:nvSpPr>
            <p:cNvPr name="TextBox 15" id="15"/>
            <p:cNvSpPr txBox="true"/>
            <p:nvPr/>
          </p:nvSpPr>
          <p:spPr>
            <a:xfrm rot="0">
              <a:off x="0" y="703873"/>
              <a:ext cx="8866554" cy="1024043"/>
            </a:xfrm>
            <a:prstGeom prst="rect">
              <a:avLst/>
            </a:prstGeom>
          </p:spPr>
          <p:txBody>
            <a:bodyPr anchor="t" rtlCol="false" tIns="0" lIns="0" bIns="0" rIns="0">
              <a:spAutoFit/>
            </a:bodyPr>
            <a:lstStyle/>
            <a:p>
              <a:pPr algn="l">
                <a:lnSpc>
                  <a:spcPts val="3079"/>
                </a:lnSpc>
              </a:pPr>
              <a:r>
                <a:rPr lang="en-US" sz="2199">
                  <a:solidFill>
                    <a:srgbClr val="343434"/>
                  </a:solidFill>
                  <a:latin typeface="Public Sans"/>
                  <a:ea typeface="Public Sans"/>
                  <a:cs typeface="Public Sans"/>
                  <a:sym typeface="Public Sans"/>
                </a:rPr>
                <a:t>Extend the detection system to integrate with email clients like Outlook, Gmail, and others.</a:t>
              </a:r>
            </a:p>
          </p:txBody>
        </p:sp>
      </p:grpSp>
      <p:grpSp>
        <p:nvGrpSpPr>
          <p:cNvPr name="Group 16" id="16"/>
          <p:cNvGrpSpPr/>
          <p:nvPr/>
        </p:nvGrpSpPr>
        <p:grpSpPr>
          <a:xfrm rot="0">
            <a:off x="1758738" y="5000625"/>
            <a:ext cx="6649915" cy="1686462"/>
            <a:chOff x="0" y="0"/>
            <a:chExt cx="8866554" cy="2248616"/>
          </a:xfrm>
        </p:grpSpPr>
        <p:sp>
          <p:nvSpPr>
            <p:cNvPr name="TextBox 17" id="17"/>
            <p:cNvSpPr txBox="true"/>
            <p:nvPr/>
          </p:nvSpPr>
          <p:spPr>
            <a:xfrm rot="0">
              <a:off x="0" y="-66675"/>
              <a:ext cx="8866554" cy="588222"/>
            </a:xfrm>
            <a:prstGeom prst="rect">
              <a:avLst/>
            </a:prstGeom>
          </p:spPr>
          <p:txBody>
            <a:bodyPr anchor="t" rtlCol="false" tIns="0" lIns="0" bIns="0" rIns="0">
              <a:spAutoFit/>
            </a:bodyPr>
            <a:lstStyle/>
            <a:p>
              <a:pPr algn="l">
                <a:lnSpc>
                  <a:spcPts val="3640"/>
                </a:lnSpc>
              </a:pPr>
              <a:r>
                <a:rPr lang="en-US" b="true" sz="2600">
                  <a:solidFill>
                    <a:srgbClr val="222A9B"/>
                  </a:solidFill>
                  <a:latin typeface="Public Sans Bold"/>
                  <a:ea typeface="Public Sans Bold"/>
                  <a:cs typeface="Public Sans Bold"/>
                  <a:sym typeface="Public Sans Bold"/>
                </a:rPr>
                <a:t>Advanced NLP Models</a:t>
              </a:r>
            </a:p>
          </p:txBody>
        </p:sp>
        <p:sp>
          <p:nvSpPr>
            <p:cNvPr name="TextBox 18" id="18"/>
            <p:cNvSpPr txBox="true"/>
            <p:nvPr/>
          </p:nvSpPr>
          <p:spPr>
            <a:xfrm rot="0">
              <a:off x="0" y="703873"/>
              <a:ext cx="8866554" cy="1544743"/>
            </a:xfrm>
            <a:prstGeom prst="rect">
              <a:avLst/>
            </a:prstGeom>
          </p:spPr>
          <p:txBody>
            <a:bodyPr anchor="t" rtlCol="false" tIns="0" lIns="0" bIns="0" rIns="0">
              <a:spAutoFit/>
            </a:bodyPr>
            <a:lstStyle/>
            <a:p>
              <a:pPr algn="l">
                <a:lnSpc>
                  <a:spcPts val="3079"/>
                </a:lnSpc>
              </a:pPr>
              <a:r>
                <a:rPr lang="en-US" sz="2199">
                  <a:solidFill>
                    <a:srgbClr val="343434"/>
                  </a:solidFill>
                  <a:latin typeface="Public Sans"/>
                  <a:ea typeface="Public Sans"/>
                  <a:cs typeface="Public Sans"/>
                  <a:sym typeface="Public Sans"/>
                </a:rPr>
                <a:t>Explore larger pre-trained models (e.g., GPT based architectures) to enhance detection accuracy and contextual understanding.</a:t>
              </a:r>
            </a:p>
          </p:txBody>
        </p:sp>
      </p:grpSp>
      <p:grpSp>
        <p:nvGrpSpPr>
          <p:cNvPr name="Group 19" id="19"/>
          <p:cNvGrpSpPr/>
          <p:nvPr/>
        </p:nvGrpSpPr>
        <p:grpSpPr>
          <a:xfrm rot="0">
            <a:off x="1758738" y="7325262"/>
            <a:ext cx="6649915" cy="1295937"/>
            <a:chOff x="0" y="0"/>
            <a:chExt cx="8866554" cy="1727916"/>
          </a:xfrm>
        </p:grpSpPr>
        <p:sp>
          <p:nvSpPr>
            <p:cNvPr name="TextBox 20" id="20"/>
            <p:cNvSpPr txBox="true"/>
            <p:nvPr/>
          </p:nvSpPr>
          <p:spPr>
            <a:xfrm rot="0">
              <a:off x="0" y="-66675"/>
              <a:ext cx="8866554" cy="588222"/>
            </a:xfrm>
            <a:prstGeom prst="rect">
              <a:avLst/>
            </a:prstGeom>
          </p:spPr>
          <p:txBody>
            <a:bodyPr anchor="t" rtlCol="false" tIns="0" lIns="0" bIns="0" rIns="0">
              <a:spAutoFit/>
            </a:bodyPr>
            <a:lstStyle/>
            <a:p>
              <a:pPr algn="l">
                <a:lnSpc>
                  <a:spcPts val="3640"/>
                </a:lnSpc>
              </a:pPr>
              <a:r>
                <a:rPr lang="en-US" b="true" sz="2600">
                  <a:solidFill>
                    <a:srgbClr val="222A9B"/>
                  </a:solidFill>
                  <a:latin typeface="Public Sans Bold"/>
                  <a:ea typeface="Public Sans Bold"/>
                  <a:cs typeface="Public Sans Bold"/>
                  <a:sym typeface="Public Sans Bold"/>
                </a:rPr>
                <a:t>Scalability </a:t>
              </a:r>
            </a:p>
          </p:txBody>
        </p:sp>
        <p:sp>
          <p:nvSpPr>
            <p:cNvPr name="TextBox 21" id="21"/>
            <p:cNvSpPr txBox="true"/>
            <p:nvPr/>
          </p:nvSpPr>
          <p:spPr>
            <a:xfrm rot="0">
              <a:off x="0" y="703873"/>
              <a:ext cx="8866554" cy="1024043"/>
            </a:xfrm>
            <a:prstGeom prst="rect">
              <a:avLst/>
            </a:prstGeom>
          </p:spPr>
          <p:txBody>
            <a:bodyPr anchor="t" rtlCol="false" tIns="0" lIns="0" bIns="0" rIns="0">
              <a:spAutoFit/>
            </a:bodyPr>
            <a:lstStyle/>
            <a:p>
              <a:pPr algn="l">
                <a:lnSpc>
                  <a:spcPts val="3079"/>
                </a:lnSpc>
              </a:pPr>
              <a:r>
                <a:rPr lang="en-US" sz="2199">
                  <a:solidFill>
                    <a:srgbClr val="343434"/>
                  </a:solidFill>
                  <a:latin typeface="Public Sans"/>
                  <a:ea typeface="Public Sans"/>
                  <a:cs typeface="Public Sans"/>
                  <a:sym typeface="Public Sans"/>
                </a:rPr>
                <a:t>Deploy the system for large-scale cybersecurity tools to ensure it can handle a high volume of data.</a:t>
              </a:r>
            </a:p>
          </p:txBody>
        </p:sp>
      </p:gr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E1F5FA"/>
        </a:solidFill>
      </p:bgPr>
    </p:bg>
    <p:spTree>
      <p:nvGrpSpPr>
        <p:cNvPr id="1" name=""/>
        <p:cNvGrpSpPr/>
        <p:nvPr/>
      </p:nvGrpSpPr>
      <p:grpSpPr>
        <a:xfrm>
          <a:off x="0" y="0"/>
          <a:ext cx="0" cy="0"/>
          <a:chOff x="0" y="0"/>
          <a:chExt cx="0" cy="0"/>
        </a:xfrm>
      </p:grpSpPr>
      <p:sp>
        <p:nvSpPr>
          <p:cNvPr name="Freeform 2" id="2"/>
          <p:cNvSpPr/>
          <p:nvPr/>
        </p:nvSpPr>
        <p:spPr>
          <a:xfrm flipH="false" flipV="false" rot="0">
            <a:off x="5486400" y="3661258"/>
            <a:ext cx="7315200" cy="1862051"/>
          </a:xfrm>
          <a:custGeom>
            <a:avLst/>
            <a:gdLst/>
            <a:ahLst/>
            <a:cxnLst/>
            <a:rect r="r" b="b" t="t" l="l"/>
            <a:pathLst>
              <a:path h="1862051" w="7315200">
                <a:moveTo>
                  <a:pt x="0" y="0"/>
                </a:moveTo>
                <a:lnTo>
                  <a:pt x="7315200" y="0"/>
                </a:lnTo>
                <a:lnTo>
                  <a:pt x="7315200" y="1862051"/>
                </a:lnTo>
                <a:lnTo>
                  <a:pt x="0" y="186205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8712388" y="6031505"/>
            <a:ext cx="2893756" cy="571154"/>
          </a:xfrm>
          <a:prstGeom prst="rect">
            <a:avLst/>
          </a:prstGeom>
        </p:spPr>
        <p:txBody>
          <a:bodyPr anchor="t" rtlCol="false" tIns="0" lIns="0" bIns="0" rIns="0">
            <a:spAutoFit/>
          </a:bodyPr>
          <a:lstStyle/>
          <a:p>
            <a:pPr algn="ctr">
              <a:lnSpc>
                <a:spcPts val="4694"/>
              </a:lnSpc>
            </a:pPr>
            <a:r>
              <a:rPr lang="en-US" sz="3353" i="true">
                <a:solidFill>
                  <a:srgbClr val="000000"/>
                </a:solidFill>
                <a:latin typeface="Canva Sans Italics"/>
                <a:ea typeface="Canva Sans Italics"/>
                <a:cs typeface="Canva Sans Italics"/>
                <a:sym typeface="Canva Sans Italics"/>
              </a:rPr>
              <a:t>Presented by-</a:t>
            </a:r>
          </a:p>
        </p:txBody>
      </p:sp>
      <p:sp>
        <p:nvSpPr>
          <p:cNvPr name="TextBox 4" id="4"/>
          <p:cNvSpPr txBox="true"/>
          <p:nvPr/>
        </p:nvSpPr>
        <p:spPr>
          <a:xfrm rot="0">
            <a:off x="12016562" y="6031505"/>
            <a:ext cx="2047204" cy="571154"/>
          </a:xfrm>
          <a:prstGeom prst="rect">
            <a:avLst/>
          </a:prstGeom>
        </p:spPr>
        <p:txBody>
          <a:bodyPr anchor="t" rtlCol="false" tIns="0" lIns="0" bIns="0" rIns="0">
            <a:spAutoFit/>
          </a:bodyPr>
          <a:lstStyle/>
          <a:p>
            <a:pPr algn="ctr">
              <a:lnSpc>
                <a:spcPts val="4694"/>
              </a:lnSpc>
            </a:pPr>
            <a:r>
              <a:rPr lang="en-US" sz="3353" i="true">
                <a:solidFill>
                  <a:srgbClr val="000000"/>
                </a:solidFill>
                <a:latin typeface="Canva Sans Italics"/>
                <a:ea typeface="Canva Sans Italics"/>
                <a:cs typeface="Canva Sans Italics"/>
                <a:sym typeface="Canva Sans Italics"/>
              </a:rPr>
              <a:t>Group 66 </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2002473"/>
            <a:ext cx="6083531" cy="2762573"/>
            <a:chOff x="0" y="0"/>
            <a:chExt cx="8111374" cy="3683430"/>
          </a:xfrm>
        </p:grpSpPr>
        <p:sp>
          <p:nvSpPr>
            <p:cNvPr name="TextBox 3" id="3"/>
            <p:cNvSpPr txBox="true"/>
            <p:nvPr/>
          </p:nvSpPr>
          <p:spPr>
            <a:xfrm rot="0">
              <a:off x="0" y="-19050"/>
              <a:ext cx="8111374" cy="2457450"/>
            </a:xfrm>
            <a:prstGeom prst="rect">
              <a:avLst/>
            </a:prstGeom>
          </p:spPr>
          <p:txBody>
            <a:bodyPr anchor="t" rtlCol="false" tIns="0" lIns="0" bIns="0" rIns="0">
              <a:spAutoFit/>
            </a:bodyPr>
            <a:lstStyle/>
            <a:p>
              <a:pPr algn="l">
                <a:lnSpc>
                  <a:spcPts val="7200"/>
                </a:lnSpc>
              </a:pPr>
              <a:r>
                <a:rPr lang="en-US" b="true" sz="6000">
                  <a:solidFill>
                    <a:srgbClr val="222A9B"/>
                  </a:solidFill>
                  <a:latin typeface="Public Sans Bold"/>
                  <a:ea typeface="Public Sans Bold"/>
                  <a:cs typeface="Public Sans Bold"/>
                  <a:sym typeface="Public Sans Bold"/>
                </a:rPr>
                <a:t>In this Presentation</a:t>
              </a:r>
            </a:p>
          </p:txBody>
        </p:sp>
        <p:sp>
          <p:nvSpPr>
            <p:cNvPr name="TextBox 4" id="4"/>
            <p:cNvSpPr txBox="true"/>
            <p:nvPr/>
          </p:nvSpPr>
          <p:spPr>
            <a:xfrm rot="0">
              <a:off x="0" y="2975829"/>
              <a:ext cx="6639889" cy="707602"/>
            </a:xfrm>
            <a:prstGeom prst="rect">
              <a:avLst/>
            </a:prstGeom>
          </p:spPr>
          <p:txBody>
            <a:bodyPr anchor="t" rtlCol="false" tIns="0" lIns="0" bIns="0" rIns="0">
              <a:spAutoFit/>
            </a:bodyPr>
            <a:lstStyle/>
            <a:p>
              <a:pPr algn="l">
                <a:lnSpc>
                  <a:spcPts val="4480"/>
                </a:lnSpc>
              </a:pPr>
            </a:p>
          </p:txBody>
        </p:sp>
      </p:grpSp>
      <p:sp>
        <p:nvSpPr>
          <p:cNvPr name="TextBox 5" id="5"/>
          <p:cNvSpPr txBox="true"/>
          <p:nvPr/>
        </p:nvSpPr>
        <p:spPr>
          <a:xfrm rot="0">
            <a:off x="9950097" y="1935798"/>
            <a:ext cx="6810972" cy="457835"/>
          </a:xfrm>
          <a:prstGeom prst="rect">
            <a:avLst/>
          </a:prstGeom>
        </p:spPr>
        <p:txBody>
          <a:bodyPr anchor="t" rtlCol="false" tIns="0" lIns="0" bIns="0" rIns="0">
            <a:spAutoFit/>
          </a:bodyPr>
          <a:lstStyle/>
          <a:p>
            <a:pPr algn="l">
              <a:lnSpc>
                <a:spcPts val="3640"/>
              </a:lnSpc>
            </a:pPr>
            <a:r>
              <a:rPr lang="en-US" sz="2600">
                <a:solidFill>
                  <a:srgbClr val="343434"/>
                </a:solidFill>
                <a:latin typeface="Public Sans"/>
                <a:ea typeface="Public Sans"/>
                <a:cs typeface="Public Sans"/>
                <a:sym typeface="Public Sans"/>
              </a:rPr>
              <a:t>Overview of Clickbait</a:t>
            </a:r>
          </a:p>
        </p:txBody>
      </p:sp>
      <p:sp>
        <p:nvSpPr>
          <p:cNvPr name="TextBox 6" id="6"/>
          <p:cNvSpPr txBox="true"/>
          <p:nvPr/>
        </p:nvSpPr>
        <p:spPr>
          <a:xfrm rot="0">
            <a:off x="9950097" y="2777354"/>
            <a:ext cx="6810972" cy="457835"/>
          </a:xfrm>
          <a:prstGeom prst="rect">
            <a:avLst/>
          </a:prstGeom>
        </p:spPr>
        <p:txBody>
          <a:bodyPr anchor="t" rtlCol="false" tIns="0" lIns="0" bIns="0" rIns="0">
            <a:spAutoFit/>
          </a:bodyPr>
          <a:lstStyle/>
          <a:p>
            <a:pPr algn="l">
              <a:lnSpc>
                <a:spcPts val="3640"/>
              </a:lnSpc>
            </a:pPr>
            <a:r>
              <a:rPr lang="en-US" sz="2600">
                <a:solidFill>
                  <a:srgbClr val="343434"/>
                </a:solidFill>
                <a:latin typeface="Public Sans"/>
                <a:ea typeface="Public Sans"/>
                <a:cs typeface="Public Sans"/>
                <a:sym typeface="Public Sans"/>
              </a:rPr>
              <a:t>Technology Behind Detection</a:t>
            </a:r>
          </a:p>
        </p:txBody>
      </p:sp>
      <p:sp>
        <p:nvSpPr>
          <p:cNvPr name="TextBox 7" id="7"/>
          <p:cNvSpPr txBox="true"/>
          <p:nvPr/>
        </p:nvSpPr>
        <p:spPr>
          <a:xfrm rot="0">
            <a:off x="9950097" y="3618910"/>
            <a:ext cx="6810972" cy="457835"/>
          </a:xfrm>
          <a:prstGeom prst="rect">
            <a:avLst/>
          </a:prstGeom>
        </p:spPr>
        <p:txBody>
          <a:bodyPr anchor="t" rtlCol="false" tIns="0" lIns="0" bIns="0" rIns="0">
            <a:spAutoFit/>
          </a:bodyPr>
          <a:lstStyle/>
          <a:p>
            <a:pPr algn="l">
              <a:lnSpc>
                <a:spcPts val="3640"/>
              </a:lnSpc>
            </a:pPr>
            <a:r>
              <a:rPr lang="en-US" sz="2600">
                <a:solidFill>
                  <a:srgbClr val="343434"/>
                </a:solidFill>
                <a:latin typeface="Public Sans"/>
                <a:ea typeface="Public Sans"/>
                <a:cs typeface="Public Sans"/>
                <a:sym typeface="Public Sans"/>
              </a:rPr>
              <a:t>Chrome Extension Feature</a:t>
            </a:r>
          </a:p>
        </p:txBody>
      </p:sp>
      <p:sp>
        <p:nvSpPr>
          <p:cNvPr name="TextBox 8" id="8"/>
          <p:cNvSpPr txBox="true"/>
          <p:nvPr/>
        </p:nvSpPr>
        <p:spPr>
          <a:xfrm rot="0">
            <a:off x="9950097" y="4460467"/>
            <a:ext cx="6810972" cy="457835"/>
          </a:xfrm>
          <a:prstGeom prst="rect">
            <a:avLst/>
          </a:prstGeom>
        </p:spPr>
        <p:txBody>
          <a:bodyPr anchor="t" rtlCol="false" tIns="0" lIns="0" bIns="0" rIns="0">
            <a:spAutoFit/>
          </a:bodyPr>
          <a:lstStyle/>
          <a:p>
            <a:pPr algn="l">
              <a:lnSpc>
                <a:spcPts val="3640"/>
              </a:lnSpc>
            </a:pPr>
            <a:r>
              <a:rPr lang="en-US" sz="2600">
                <a:solidFill>
                  <a:srgbClr val="343434"/>
                </a:solidFill>
                <a:latin typeface="Public Sans"/>
                <a:ea typeface="Public Sans"/>
                <a:cs typeface="Public Sans"/>
                <a:sym typeface="Public Sans"/>
              </a:rPr>
              <a:t>Implementation and Integration</a:t>
            </a:r>
          </a:p>
        </p:txBody>
      </p:sp>
      <p:sp>
        <p:nvSpPr>
          <p:cNvPr name="TextBox 9" id="9"/>
          <p:cNvSpPr txBox="true"/>
          <p:nvPr/>
        </p:nvSpPr>
        <p:spPr>
          <a:xfrm rot="0">
            <a:off x="9950097" y="5302023"/>
            <a:ext cx="6810972" cy="457835"/>
          </a:xfrm>
          <a:prstGeom prst="rect">
            <a:avLst/>
          </a:prstGeom>
        </p:spPr>
        <p:txBody>
          <a:bodyPr anchor="t" rtlCol="false" tIns="0" lIns="0" bIns="0" rIns="0">
            <a:spAutoFit/>
          </a:bodyPr>
          <a:lstStyle/>
          <a:p>
            <a:pPr algn="l">
              <a:lnSpc>
                <a:spcPts val="3640"/>
              </a:lnSpc>
            </a:pPr>
            <a:r>
              <a:rPr lang="en-US" sz="2600">
                <a:solidFill>
                  <a:srgbClr val="343434"/>
                </a:solidFill>
                <a:latin typeface="Public Sans"/>
                <a:ea typeface="Public Sans"/>
                <a:cs typeface="Public Sans"/>
                <a:sym typeface="Public Sans"/>
              </a:rPr>
              <a:t>Challenges and Limitation</a:t>
            </a:r>
          </a:p>
        </p:txBody>
      </p:sp>
      <p:sp>
        <p:nvSpPr>
          <p:cNvPr name="TextBox 10" id="10"/>
          <p:cNvSpPr txBox="true"/>
          <p:nvPr/>
        </p:nvSpPr>
        <p:spPr>
          <a:xfrm rot="0">
            <a:off x="9950097" y="6143580"/>
            <a:ext cx="6810972" cy="457835"/>
          </a:xfrm>
          <a:prstGeom prst="rect">
            <a:avLst/>
          </a:prstGeom>
        </p:spPr>
        <p:txBody>
          <a:bodyPr anchor="t" rtlCol="false" tIns="0" lIns="0" bIns="0" rIns="0">
            <a:spAutoFit/>
          </a:bodyPr>
          <a:lstStyle/>
          <a:p>
            <a:pPr algn="l">
              <a:lnSpc>
                <a:spcPts val="3640"/>
              </a:lnSpc>
            </a:pPr>
            <a:r>
              <a:rPr lang="en-US" sz="2600">
                <a:solidFill>
                  <a:srgbClr val="343434"/>
                </a:solidFill>
                <a:latin typeface="Public Sans"/>
                <a:ea typeface="Public Sans"/>
                <a:cs typeface="Public Sans"/>
                <a:sym typeface="Public Sans"/>
              </a:rPr>
              <a:t>Future Direction</a:t>
            </a:r>
          </a:p>
        </p:txBody>
      </p:sp>
      <p:sp>
        <p:nvSpPr>
          <p:cNvPr name="TextBox 11" id="11"/>
          <p:cNvSpPr txBox="true"/>
          <p:nvPr/>
        </p:nvSpPr>
        <p:spPr>
          <a:xfrm rot="0">
            <a:off x="9950097" y="6985136"/>
            <a:ext cx="6810972" cy="457835"/>
          </a:xfrm>
          <a:prstGeom prst="rect">
            <a:avLst/>
          </a:prstGeom>
        </p:spPr>
        <p:txBody>
          <a:bodyPr anchor="t" rtlCol="false" tIns="0" lIns="0" bIns="0" rIns="0">
            <a:spAutoFit/>
          </a:bodyPr>
          <a:lstStyle/>
          <a:p>
            <a:pPr algn="l">
              <a:lnSpc>
                <a:spcPts val="3640"/>
              </a:lnSpc>
            </a:pPr>
            <a:r>
              <a:rPr lang="en-US" sz="2600">
                <a:solidFill>
                  <a:srgbClr val="343434"/>
                </a:solidFill>
                <a:latin typeface="Public Sans"/>
                <a:ea typeface="Public Sans"/>
                <a:cs typeface="Public Sans"/>
                <a:sym typeface="Public Sans"/>
              </a:rPr>
              <a:t>Online Advertising and Browsing Behavior</a:t>
            </a:r>
          </a:p>
        </p:txBody>
      </p:sp>
      <p:sp>
        <p:nvSpPr>
          <p:cNvPr name="TextBox 12" id="12"/>
          <p:cNvSpPr txBox="true"/>
          <p:nvPr/>
        </p:nvSpPr>
        <p:spPr>
          <a:xfrm rot="0">
            <a:off x="9950097" y="7826693"/>
            <a:ext cx="6810972" cy="457835"/>
          </a:xfrm>
          <a:prstGeom prst="rect">
            <a:avLst/>
          </a:prstGeom>
        </p:spPr>
        <p:txBody>
          <a:bodyPr anchor="t" rtlCol="false" tIns="0" lIns="0" bIns="0" rIns="0">
            <a:spAutoFit/>
          </a:bodyPr>
          <a:lstStyle/>
          <a:p>
            <a:pPr algn="l">
              <a:lnSpc>
                <a:spcPts val="3640"/>
              </a:lnSpc>
            </a:pPr>
            <a:r>
              <a:rPr lang="en-US" sz="2600">
                <a:solidFill>
                  <a:srgbClr val="343434"/>
                </a:solidFill>
                <a:latin typeface="Public Sans"/>
                <a:ea typeface="Public Sans"/>
                <a:cs typeface="Public Sans"/>
                <a:sym typeface="Public Sans"/>
              </a:rPr>
              <a:t>What's Next in Ecommerce</a:t>
            </a:r>
          </a:p>
        </p:txBody>
      </p:sp>
      <p:sp>
        <p:nvSpPr>
          <p:cNvPr name="TextBox 13" id="13"/>
          <p:cNvSpPr txBox="true"/>
          <p:nvPr/>
        </p:nvSpPr>
        <p:spPr>
          <a:xfrm rot="0">
            <a:off x="8922342" y="2119948"/>
            <a:ext cx="443317" cy="273685"/>
          </a:xfrm>
          <a:prstGeom prst="rect">
            <a:avLst/>
          </a:prstGeom>
        </p:spPr>
        <p:txBody>
          <a:bodyPr anchor="t" rtlCol="false" tIns="0" lIns="0" bIns="0" rIns="0">
            <a:spAutoFit/>
          </a:bodyPr>
          <a:lstStyle/>
          <a:p>
            <a:pPr algn="l">
              <a:lnSpc>
                <a:spcPts val="2240"/>
              </a:lnSpc>
            </a:pPr>
            <a:r>
              <a:rPr lang="en-US" b="true" sz="1600">
                <a:solidFill>
                  <a:srgbClr val="222A9B"/>
                </a:solidFill>
                <a:latin typeface="Public Sans Bold"/>
                <a:ea typeface="Public Sans Bold"/>
                <a:cs typeface="Public Sans Bold"/>
                <a:sym typeface="Public Sans Bold"/>
              </a:rPr>
              <a:t>01</a:t>
            </a:r>
          </a:p>
        </p:txBody>
      </p:sp>
      <p:sp>
        <p:nvSpPr>
          <p:cNvPr name="TextBox 14" id="14"/>
          <p:cNvSpPr txBox="true"/>
          <p:nvPr/>
        </p:nvSpPr>
        <p:spPr>
          <a:xfrm rot="0">
            <a:off x="8922342" y="2961504"/>
            <a:ext cx="443317" cy="273685"/>
          </a:xfrm>
          <a:prstGeom prst="rect">
            <a:avLst/>
          </a:prstGeom>
        </p:spPr>
        <p:txBody>
          <a:bodyPr anchor="t" rtlCol="false" tIns="0" lIns="0" bIns="0" rIns="0">
            <a:spAutoFit/>
          </a:bodyPr>
          <a:lstStyle/>
          <a:p>
            <a:pPr algn="l">
              <a:lnSpc>
                <a:spcPts val="2240"/>
              </a:lnSpc>
            </a:pPr>
            <a:r>
              <a:rPr lang="en-US" b="true" sz="1600">
                <a:solidFill>
                  <a:srgbClr val="222A9B"/>
                </a:solidFill>
                <a:latin typeface="Public Sans Bold"/>
                <a:ea typeface="Public Sans Bold"/>
                <a:cs typeface="Public Sans Bold"/>
                <a:sym typeface="Public Sans Bold"/>
              </a:rPr>
              <a:t>02</a:t>
            </a:r>
          </a:p>
        </p:txBody>
      </p:sp>
      <p:sp>
        <p:nvSpPr>
          <p:cNvPr name="TextBox 15" id="15"/>
          <p:cNvSpPr txBox="true"/>
          <p:nvPr/>
        </p:nvSpPr>
        <p:spPr>
          <a:xfrm rot="0">
            <a:off x="8922342" y="3803060"/>
            <a:ext cx="443317" cy="273685"/>
          </a:xfrm>
          <a:prstGeom prst="rect">
            <a:avLst/>
          </a:prstGeom>
        </p:spPr>
        <p:txBody>
          <a:bodyPr anchor="t" rtlCol="false" tIns="0" lIns="0" bIns="0" rIns="0">
            <a:spAutoFit/>
          </a:bodyPr>
          <a:lstStyle/>
          <a:p>
            <a:pPr algn="l">
              <a:lnSpc>
                <a:spcPts val="2240"/>
              </a:lnSpc>
            </a:pPr>
            <a:r>
              <a:rPr lang="en-US" b="true" sz="1600">
                <a:solidFill>
                  <a:srgbClr val="222A9B"/>
                </a:solidFill>
                <a:latin typeface="Public Sans Bold"/>
                <a:ea typeface="Public Sans Bold"/>
                <a:cs typeface="Public Sans Bold"/>
                <a:sym typeface="Public Sans Bold"/>
              </a:rPr>
              <a:t>03</a:t>
            </a:r>
          </a:p>
        </p:txBody>
      </p:sp>
      <p:sp>
        <p:nvSpPr>
          <p:cNvPr name="TextBox 16" id="16"/>
          <p:cNvSpPr txBox="true"/>
          <p:nvPr/>
        </p:nvSpPr>
        <p:spPr>
          <a:xfrm rot="0">
            <a:off x="8922342" y="4644617"/>
            <a:ext cx="443317" cy="273685"/>
          </a:xfrm>
          <a:prstGeom prst="rect">
            <a:avLst/>
          </a:prstGeom>
        </p:spPr>
        <p:txBody>
          <a:bodyPr anchor="t" rtlCol="false" tIns="0" lIns="0" bIns="0" rIns="0">
            <a:spAutoFit/>
          </a:bodyPr>
          <a:lstStyle/>
          <a:p>
            <a:pPr algn="l">
              <a:lnSpc>
                <a:spcPts val="2240"/>
              </a:lnSpc>
            </a:pPr>
            <a:r>
              <a:rPr lang="en-US" b="true" sz="1600">
                <a:solidFill>
                  <a:srgbClr val="222A9B"/>
                </a:solidFill>
                <a:latin typeface="Public Sans Bold"/>
                <a:ea typeface="Public Sans Bold"/>
                <a:cs typeface="Public Sans Bold"/>
                <a:sym typeface="Public Sans Bold"/>
              </a:rPr>
              <a:t>04</a:t>
            </a:r>
          </a:p>
        </p:txBody>
      </p:sp>
      <p:sp>
        <p:nvSpPr>
          <p:cNvPr name="TextBox 17" id="17"/>
          <p:cNvSpPr txBox="true"/>
          <p:nvPr/>
        </p:nvSpPr>
        <p:spPr>
          <a:xfrm rot="0">
            <a:off x="8922342" y="5486173"/>
            <a:ext cx="443317" cy="273685"/>
          </a:xfrm>
          <a:prstGeom prst="rect">
            <a:avLst/>
          </a:prstGeom>
        </p:spPr>
        <p:txBody>
          <a:bodyPr anchor="t" rtlCol="false" tIns="0" lIns="0" bIns="0" rIns="0">
            <a:spAutoFit/>
          </a:bodyPr>
          <a:lstStyle/>
          <a:p>
            <a:pPr algn="l">
              <a:lnSpc>
                <a:spcPts val="2240"/>
              </a:lnSpc>
            </a:pPr>
            <a:r>
              <a:rPr lang="en-US" b="true" sz="1600">
                <a:solidFill>
                  <a:srgbClr val="222A9B"/>
                </a:solidFill>
                <a:latin typeface="Public Sans Bold"/>
                <a:ea typeface="Public Sans Bold"/>
                <a:cs typeface="Public Sans Bold"/>
                <a:sym typeface="Public Sans Bold"/>
              </a:rPr>
              <a:t>05</a:t>
            </a:r>
          </a:p>
        </p:txBody>
      </p:sp>
      <p:sp>
        <p:nvSpPr>
          <p:cNvPr name="TextBox 18" id="18"/>
          <p:cNvSpPr txBox="true"/>
          <p:nvPr/>
        </p:nvSpPr>
        <p:spPr>
          <a:xfrm rot="0">
            <a:off x="8922342" y="6327730"/>
            <a:ext cx="443317" cy="273685"/>
          </a:xfrm>
          <a:prstGeom prst="rect">
            <a:avLst/>
          </a:prstGeom>
        </p:spPr>
        <p:txBody>
          <a:bodyPr anchor="t" rtlCol="false" tIns="0" lIns="0" bIns="0" rIns="0">
            <a:spAutoFit/>
          </a:bodyPr>
          <a:lstStyle/>
          <a:p>
            <a:pPr algn="l">
              <a:lnSpc>
                <a:spcPts val="2240"/>
              </a:lnSpc>
            </a:pPr>
            <a:r>
              <a:rPr lang="en-US" b="true" sz="1600">
                <a:solidFill>
                  <a:srgbClr val="222A9B"/>
                </a:solidFill>
                <a:latin typeface="Public Sans Bold"/>
                <a:ea typeface="Public Sans Bold"/>
                <a:cs typeface="Public Sans Bold"/>
                <a:sym typeface="Public Sans Bold"/>
              </a:rPr>
              <a:t>06</a:t>
            </a:r>
          </a:p>
        </p:txBody>
      </p:sp>
      <p:sp>
        <p:nvSpPr>
          <p:cNvPr name="TextBox 19" id="19"/>
          <p:cNvSpPr txBox="true"/>
          <p:nvPr/>
        </p:nvSpPr>
        <p:spPr>
          <a:xfrm rot="0">
            <a:off x="8922342" y="7169286"/>
            <a:ext cx="443317" cy="273685"/>
          </a:xfrm>
          <a:prstGeom prst="rect">
            <a:avLst/>
          </a:prstGeom>
        </p:spPr>
        <p:txBody>
          <a:bodyPr anchor="t" rtlCol="false" tIns="0" lIns="0" bIns="0" rIns="0">
            <a:spAutoFit/>
          </a:bodyPr>
          <a:lstStyle/>
          <a:p>
            <a:pPr algn="l">
              <a:lnSpc>
                <a:spcPts val="2240"/>
              </a:lnSpc>
            </a:pPr>
            <a:r>
              <a:rPr lang="en-US" b="true" sz="1600">
                <a:solidFill>
                  <a:srgbClr val="222A9B"/>
                </a:solidFill>
                <a:latin typeface="Public Sans Bold"/>
                <a:ea typeface="Public Sans Bold"/>
                <a:cs typeface="Public Sans Bold"/>
                <a:sym typeface="Public Sans Bold"/>
              </a:rPr>
              <a:t>07</a:t>
            </a:r>
          </a:p>
        </p:txBody>
      </p:sp>
      <p:sp>
        <p:nvSpPr>
          <p:cNvPr name="TextBox 20" id="20"/>
          <p:cNvSpPr txBox="true"/>
          <p:nvPr/>
        </p:nvSpPr>
        <p:spPr>
          <a:xfrm rot="0">
            <a:off x="8922342" y="8010843"/>
            <a:ext cx="443317" cy="273685"/>
          </a:xfrm>
          <a:prstGeom prst="rect">
            <a:avLst/>
          </a:prstGeom>
        </p:spPr>
        <p:txBody>
          <a:bodyPr anchor="t" rtlCol="false" tIns="0" lIns="0" bIns="0" rIns="0">
            <a:spAutoFit/>
          </a:bodyPr>
          <a:lstStyle/>
          <a:p>
            <a:pPr algn="l">
              <a:lnSpc>
                <a:spcPts val="2240"/>
              </a:lnSpc>
            </a:pPr>
            <a:r>
              <a:rPr lang="en-US" b="true" sz="1600">
                <a:solidFill>
                  <a:srgbClr val="222A9B"/>
                </a:solidFill>
                <a:latin typeface="Public Sans Bold"/>
                <a:ea typeface="Public Sans Bold"/>
                <a:cs typeface="Public Sans Bold"/>
                <a:sym typeface="Public Sans Bold"/>
              </a:rPr>
              <a:t>08</a:t>
            </a:r>
          </a:p>
        </p:txBody>
      </p:sp>
      <p:sp>
        <p:nvSpPr>
          <p:cNvPr name="Freeform 21" id="21"/>
          <p:cNvSpPr/>
          <p:nvPr/>
        </p:nvSpPr>
        <p:spPr>
          <a:xfrm flipH="false" flipV="false" rot="0">
            <a:off x="-1438044" y="6365830"/>
            <a:ext cx="6520668" cy="6520668"/>
          </a:xfrm>
          <a:custGeom>
            <a:avLst/>
            <a:gdLst/>
            <a:ahLst/>
            <a:cxnLst/>
            <a:rect r="r" b="b" t="t" l="l"/>
            <a:pathLst>
              <a:path h="6520668" w="6520668">
                <a:moveTo>
                  <a:pt x="0" y="0"/>
                </a:moveTo>
                <a:lnTo>
                  <a:pt x="6520668" y="0"/>
                </a:lnTo>
                <a:lnTo>
                  <a:pt x="6520668" y="6520667"/>
                </a:lnTo>
                <a:lnTo>
                  <a:pt x="0" y="6520667"/>
                </a:lnTo>
                <a:lnTo>
                  <a:pt x="0" y="0"/>
                </a:lnTo>
                <a:close/>
              </a:path>
            </a:pathLst>
          </a:custGeom>
          <a:blipFill>
            <a:blip r:embed="rId2">
              <a:alphaModFix amt="19999"/>
              <a:extLst>
                <a:ext uri="{96DAC541-7B7A-43D3-8B79-37D633B846F1}">
                  <asvg:svgBlip xmlns:asvg="http://schemas.microsoft.com/office/drawing/2016/SVG/main" r:embed="rId3"/>
                </a:ext>
              </a:extLst>
            </a:blip>
            <a:stretch>
              <a:fillRect l="0" t="0" r="0" b="0"/>
            </a:stretch>
          </a:blipFill>
          <a:ln cap="sq">
            <a:noFill/>
            <a:prstDash val="solid"/>
            <a:miter/>
          </a:ln>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E1F5FA"/>
        </a:solidFill>
      </p:bgPr>
    </p:bg>
    <p:spTree>
      <p:nvGrpSpPr>
        <p:cNvPr id="1" name=""/>
        <p:cNvGrpSpPr/>
        <p:nvPr/>
      </p:nvGrpSpPr>
      <p:grpSpPr>
        <a:xfrm>
          <a:off x="0" y="0"/>
          <a:ext cx="0" cy="0"/>
          <a:chOff x="0" y="0"/>
          <a:chExt cx="0" cy="0"/>
        </a:xfrm>
      </p:grpSpPr>
      <p:sp>
        <p:nvSpPr>
          <p:cNvPr name="Freeform 2" id="2"/>
          <p:cNvSpPr/>
          <p:nvPr/>
        </p:nvSpPr>
        <p:spPr>
          <a:xfrm flipH="false" flipV="false" rot="0">
            <a:off x="15044958" y="-684063"/>
            <a:ext cx="4428684" cy="3953607"/>
          </a:xfrm>
          <a:custGeom>
            <a:avLst/>
            <a:gdLst/>
            <a:ahLst/>
            <a:cxnLst/>
            <a:rect r="r" b="b" t="t" l="l"/>
            <a:pathLst>
              <a:path h="3953607" w="4428684">
                <a:moveTo>
                  <a:pt x="0" y="0"/>
                </a:moveTo>
                <a:lnTo>
                  <a:pt x="4428684" y="0"/>
                </a:lnTo>
                <a:lnTo>
                  <a:pt x="4428684" y="3953607"/>
                </a:lnTo>
                <a:lnTo>
                  <a:pt x="0" y="3953607"/>
                </a:lnTo>
                <a:lnTo>
                  <a:pt x="0" y="0"/>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568356" y="779786"/>
            <a:ext cx="14998640" cy="1025909"/>
          </a:xfrm>
          <a:custGeom>
            <a:avLst/>
            <a:gdLst/>
            <a:ahLst/>
            <a:cxnLst/>
            <a:rect r="r" b="b" t="t" l="l"/>
            <a:pathLst>
              <a:path h="1025909" w="14998640">
                <a:moveTo>
                  <a:pt x="0" y="0"/>
                </a:moveTo>
                <a:lnTo>
                  <a:pt x="14998640" y="0"/>
                </a:lnTo>
                <a:lnTo>
                  <a:pt x="14998640" y="1025909"/>
                </a:lnTo>
                <a:lnTo>
                  <a:pt x="0" y="1025909"/>
                </a:lnTo>
                <a:lnTo>
                  <a:pt x="0" y="0"/>
                </a:lnTo>
                <a:close/>
              </a:path>
            </a:pathLst>
          </a:custGeom>
          <a:blipFill>
            <a:blip r:embed="rId4">
              <a:alphaModFix amt="85000"/>
            </a:blip>
            <a:stretch>
              <a:fillRect l="0" t="-1112776" r="0" b="-1380546"/>
            </a:stretch>
          </a:blipFill>
        </p:spPr>
      </p:sp>
      <p:sp>
        <p:nvSpPr>
          <p:cNvPr name="Freeform 4" id="4"/>
          <p:cNvSpPr/>
          <p:nvPr/>
        </p:nvSpPr>
        <p:spPr>
          <a:xfrm flipH="false" flipV="false" rot="0">
            <a:off x="1557062" y="1952143"/>
            <a:ext cx="4251744" cy="3704359"/>
          </a:xfrm>
          <a:custGeom>
            <a:avLst/>
            <a:gdLst/>
            <a:ahLst/>
            <a:cxnLst/>
            <a:rect r="r" b="b" t="t" l="l"/>
            <a:pathLst>
              <a:path h="3704359" w="4251744">
                <a:moveTo>
                  <a:pt x="0" y="0"/>
                </a:moveTo>
                <a:lnTo>
                  <a:pt x="4251744" y="0"/>
                </a:lnTo>
                <a:lnTo>
                  <a:pt x="4251744" y="3704358"/>
                </a:lnTo>
                <a:lnTo>
                  <a:pt x="0" y="3704358"/>
                </a:lnTo>
                <a:lnTo>
                  <a:pt x="0" y="0"/>
                </a:lnTo>
                <a:close/>
              </a:path>
            </a:pathLst>
          </a:custGeom>
          <a:blipFill>
            <a:blip r:embed="rId5"/>
            <a:stretch>
              <a:fillRect l="-121239" t="-45016" r="-126004" b="-104080"/>
            </a:stretch>
          </a:blipFill>
        </p:spPr>
      </p:sp>
      <p:sp>
        <p:nvSpPr>
          <p:cNvPr name="Freeform 5" id="5"/>
          <p:cNvSpPr/>
          <p:nvPr/>
        </p:nvSpPr>
        <p:spPr>
          <a:xfrm flipH="false" flipV="false" rot="0">
            <a:off x="6050809" y="4532527"/>
            <a:ext cx="5435772" cy="2975273"/>
          </a:xfrm>
          <a:custGeom>
            <a:avLst/>
            <a:gdLst/>
            <a:ahLst/>
            <a:cxnLst/>
            <a:rect r="r" b="b" t="t" l="l"/>
            <a:pathLst>
              <a:path h="2975273" w="5435772">
                <a:moveTo>
                  <a:pt x="0" y="0"/>
                </a:moveTo>
                <a:lnTo>
                  <a:pt x="5435771" y="0"/>
                </a:lnTo>
                <a:lnTo>
                  <a:pt x="5435771" y="2975273"/>
                </a:lnTo>
                <a:lnTo>
                  <a:pt x="0" y="2975273"/>
                </a:lnTo>
                <a:lnTo>
                  <a:pt x="0" y="0"/>
                </a:lnTo>
                <a:close/>
              </a:path>
            </a:pathLst>
          </a:custGeom>
          <a:blipFill>
            <a:blip r:embed="rId6"/>
            <a:stretch>
              <a:fillRect l="-34893" t="-6376" r="-41051" b="-94529"/>
            </a:stretch>
          </a:blipFill>
        </p:spPr>
      </p:sp>
      <p:sp>
        <p:nvSpPr>
          <p:cNvPr name="Freeform 6" id="6"/>
          <p:cNvSpPr/>
          <p:nvPr/>
        </p:nvSpPr>
        <p:spPr>
          <a:xfrm flipH="false" flipV="false" rot="0">
            <a:off x="11728583" y="6020163"/>
            <a:ext cx="6311807" cy="3937846"/>
          </a:xfrm>
          <a:custGeom>
            <a:avLst/>
            <a:gdLst/>
            <a:ahLst/>
            <a:cxnLst/>
            <a:rect r="r" b="b" t="t" l="l"/>
            <a:pathLst>
              <a:path h="3937846" w="6311807">
                <a:moveTo>
                  <a:pt x="0" y="0"/>
                </a:moveTo>
                <a:lnTo>
                  <a:pt x="6311807" y="0"/>
                </a:lnTo>
                <a:lnTo>
                  <a:pt x="6311807" y="3937846"/>
                </a:lnTo>
                <a:lnTo>
                  <a:pt x="0" y="3937846"/>
                </a:lnTo>
                <a:lnTo>
                  <a:pt x="0" y="0"/>
                </a:lnTo>
                <a:close/>
              </a:path>
            </a:pathLst>
          </a:custGeom>
          <a:blipFill>
            <a:blip r:embed="rId7"/>
            <a:stretch>
              <a:fillRect l="-12194" t="0" r="-10334" b="-22747"/>
            </a:stretch>
          </a:blipFill>
        </p:spPr>
      </p:sp>
      <p:sp>
        <p:nvSpPr>
          <p:cNvPr name="Freeform 7" id="7"/>
          <p:cNvSpPr/>
          <p:nvPr/>
        </p:nvSpPr>
        <p:spPr>
          <a:xfrm flipH="false" flipV="false" rot="0">
            <a:off x="-3191728" y="-1872580"/>
            <a:ext cx="4220428" cy="6330641"/>
          </a:xfrm>
          <a:custGeom>
            <a:avLst/>
            <a:gdLst/>
            <a:ahLst/>
            <a:cxnLst/>
            <a:rect r="r" b="b" t="t" l="l"/>
            <a:pathLst>
              <a:path h="6330641" w="4220428">
                <a:moveTo>
                  <a:pt x="0" y="0"/>
                </a:moveTo>
                <a:lnTo>
                  <a:pt x="4220428" y="0"/>
                </a:lnTo>
                <a:lnTo>
                  <a:pt x="4220428" y="6330641"/>
                </a:lnTo>
                <a:lnTo>
                  <a:pt x="0" y="6330641"/>
                </a:lnTo>
                <a:lnTo>
                  <a:pt x="0" y="0"/>
                </a:lnTo>
                <a:close/>
              </a:path>
            </a:pathLst>
          </a:custGeom>
          <a:blipFill>
            <a:blip r:embed="rId8"/>
            <a:stretch>
              <a:fillRect l="0" t="0" r="0" b="0"/>
            </a:stretch>
          </a:blipFill>
        </p:spPr>
      </p:sp>
      <p:sp>
        <p:nvSpPr>
          <p:cNvPr name="TextBox 8" id="8"/>
          <p:cNvSpPr txBox="true"/>
          <p:nvPr/>
        </p:nvSpPr>
        <p:spPr>
          <a:xfrm rot="0">
            <a:off x="6559417" y="721629"/>
            <a:ext cx="5169166" cy="1027923"/>
          </a:xfrm>
          <a:prstGeom prst="rect">
            <a:avLst/>
          </a:prstGeom>
        </p:spPr>
        <p:txBody>
          <a:bodyPr anchor="t" rtlCol="false" tIns="0" lIns="0" bIns="0" rIns="0">
            <a:spAutoFit/>
          </a:bodyPr>
          <a:lstStyle/>
          <a:p>
            <a:pPr algn="ctr">
              <a:lnSpc>
                <a:spcPts val="8442"/>
              </a:lnSpc>
            </a:pPr>
            <a:r>
              <a:rPr lang="en-US" b="true" sz="6030">
                <a:solidFill>
                  <a:srgbClr val="004AAD"/>
                </a:solidFill>
                <a:latin typeface="Cormorant Garamond Bold"/>
                <a:ea typeface="Cormorant Garamond Bold"/>
                <a:cs typeface="Cormorant Garamond Bold"/>
                <a:sym typeface="Cormorant Garamond Bold"/>
              </a:rPr>
              <a:t>Abstract</a:t>
            </a:r>
          </a:p>
        </p:txBody>
      </p:sp>
      <p:sp>
        <p:nvSpPr>
          <p:cNvPr name="TextBox 9" id="9"/>
          <p:cNvSpPr txBox="true"/>
          <p:nvPr/>
        </p:nvSpPr>
        <p:spPr>
          <a:xfrm rot="0">
            <a:off x="7639248" y="2404674"/>
            <a:ext cx="7245238" cy="1672590"/>
          </a:xfrm>
          <a:prstGeom prst="rect">
            <a:avLst/>
          </a:prstGeom>
        </p:spPr>
        <p:txBody>
          <a:bodyPr anchor="t" rtlCol="false" tIns="0" lIns="0" bIns="0" rIns="0">
            <a:spAutoFit/>
          </a:bodyPr>
          <a:lstStyle/>
          <a:p>
            <a:pPr algn="l">
              <a:lnSpc>
                <a:spcPts val="3359"/>
              </a:lnSpc>
            </a:pPr>
            <a:r>
              <a:rPr lang="en-US" sz="2400">
                <a:solidFill>
                  <a:srgbClr val="222A9B"/>
                </a:solidFill>
                <a:latin typeface="Public Sans"/>
                <a:ea typeface="Public Sans"/>
                <a:cs typeface="Public Sans"/>
                <a:sym typeface="Public Sans"/>
              </a:rPr>
              <a:t>The rapid growth of cyber threats, including phishing and malware distribution, has leveraged deceptive </a:t>
            </a:r>
          </a:p>
          <a:p>
            <a:pPr algn="l">
              <a:lnSpc>
                <a:spcPts val="3359"/>
              </a:lnSpc>
            </a:pPr>
            <a:r>
              <a:rPr lang="en-US" sz="2400">
                <a:solidFill>
                  <a:srgbClr val="222A9B"/>
                </a:solidFill>
                <a:latin typeface="Public Sans"/>
                <a:ea typeface="Public Sans"/>
                <a:cs typeface="Public Sans"/>
                <a:sym typeface="Public Sans"/>
              </a:rPr>
              <a:t>headlines as a primary vector to lure victims. </a:t>
            </a:r>
          </a:p>
        </p:txBody>
      </p:sp>
      <p:sp>
        <p:nvSpPr>
          <p:cNvPr name="TextBox 10" id="10"/>
          <p:cNvSpPr txBox="true"/>
          <p:nvPr/>
        </p:nvSpPr>
        <p:spPr>
          <a:xfrm rot="0">
            <a:off x="2307058" y="7585710"/>
            <a:ext cx="6461637" cy="1672590"/>
          </a:xfrm>
          <a:prstGeom prst="rect">
            <a:avLst/>
          </a:prstGeom>
        </p:spPr>
        <p:txBody>
          <a:bodyPr anchor="t" rtlCol="false" tIns="0" lIns="0" bIns="0" rIns="0">
            <a:spAutoFit/>
          </a:bodyPr>
          <a:lstStyle/>
          <a:p>
            <a:pPr algn="l">
              <a:lnSpc>
                <a:spcPts val="3360"/>
              </a:lnSpc>
              <a:spcBef>
                <a:spcPct val="0"/>
              </a:spcBef>
            </a:pPr>
            <a:r>
              <a:rPr lang="en-US" sz="2400">
                <a:solidFill>
                  <a:srgbClr val="222A9B"/>
                </a:solidFill>
                <a:latin typeface="Public Sans"/>
                <a:ea typeface="Public Sans"/>
                <a:cs typeface="Public Sans"/>
                <a:sym typeface="Public Sans"/>
              </a:rPr>
              <a:t>This study  focuses on developing an AI-based detection system to identify malicious clickbait headlines that facilitate </a:t>
            </a:r>
            <a:r>
              <a:rPr lang="en-US" sz="2400">
                <a:solidFill>
                  <a:srgbClr val="222A9B"/>
                </a:solidFill>
                <a:latin typeface="Public Sans"/>
                <a:ea typeface="Public Sans"/>
                <a:cs typeface="Public Sans"/>
                <a:sym typeface="Public Sans"/>
              </a:rPr>
              <a:t>malware installation or phishing attacks. </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E1F5FA"/>
        </a:solidFill>
      </p:bgPr>
    </p:bg>
    <p:spTree>
      <p:nvGrpSpPr>
        <p:cNvPr id="1" name=""/>
        <p:cNvGrpSpPr/>
        <p:nvPr/>
      </p:nvGrpSpPr>
      <p:grpSpPr>
        <a:xfrm>
          <a:off x="0" y="0"/>
          <a:ext cx="0" cy="0"/>
          <a:chOff x="0" y="0"/>
          <a:chExt cx="0" cy="0"/>
        </a:xfrm>
      </p:grpSpPr>
      <p:sp>
        <p:nvSpPr>
          <p:cNvPr name="Freeform 2" id="2"/>
          <p:cNvSpPr/>
          <p:nvPr/>
        </p:nvSpPr>
        <p:spPr>
          <a:xfrm flipH="false" flipV="false" rot="0">
            <a:off x="13548706" y="-3219396"/>
            <a:ext cx="8035694" cy="7991863"/>
          </a:xfrm>
          <a:custGeom>
            <a:avLst/>
            <a:gdLst/>
            <a:ahLst/>
            <a:cxnLst/>
            <a:rect r="r" b="b" t="t" l="l"/>
            <a:pathLst>
              <a:path h="7991863" w="8035694">
                <a:moveTo>
                  <a:pt x="0" y="0"/>
                </a:moveTo>
                <a:lnTo>
                  <a:pt x="8035694" y="0"/>
                </a:lnTo>
                <a:lnTo>
                  <a:pt x="8035694" y="7991863"/>
                </a:lnTo>
                <a:lnTo>
                  <a:pt x="0" y="799186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9744004">
            <a:off x="13628151" y="6144741"/>
            <a:ext cx="8580792" cy="8533987"/>
          </a:xfrm>
          <a:custGeom>
            <a:avLst/>
            <a:gdLst/>
            <a:ahLst/>
            <a:cxnLst/>
            <a:rect r="r" b="b" t="t" l="l"/>
            <a:pathLst>
              <a:path h="8533987" w="8580792">
                <a:moveTo>
                  <a:pt x="0" y="0"/>
                </a:moveTo>
                <a:lnTo>
                  <a:pt x="8580792" y="0"/>
                </a:lnTo>
                <a:lnTo>
                  <a:pt x="8580792" y="8533987"/>
                </a:lnTo>
                <a:lnTo>
                  <a:pt x="0" y="853398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574153" y="1028656"/>
            <a:ext cx="8199738" cy="8926827"/>
            <a:chOff x="0" y="0"/>
            <a:chExt cx="10932983" cy="11902437"/>
          </a:xfrm>
        </p:grpSpPr>
        <p:grpSp>
          <p:nvGrpSpPr>
            <p:cNvPr name="Group 5" id="5"/>
            <p:cNvGrpSpPr/>
            <p:nvPr/>
          </p:nvGrpSpPr>
          <p:grpSpPr>
            <a:xfrm rot="0">
              <a:off x="629443" y="59"/>
              <a:ext cx="9337585" cy="11872985"/>
              <a:chOff x="0" y="0"/>
              <a:chExt cx="736600" cy="936606"/>
            </a:xfrm>
          </p:grpSpPr>
          <p:sp>
            <p:nvSpPr>
              <p:cNvPr name="Freeform 6" id="6"/>
              <p:cNvSpPr/>
              <p:nvPr/>
            </p:nvSpPr>
            <p:spPr>
              <a:xfrm flipH="false" flipV="false" rot="0">
                <a:off x="0" y="0"/>
                <a:ext cx="736600" cy="936606"/>
              </a:xfrm>
              <a:custGeom>
                <a:avLst/>
                <a:gdLst/>
                <a:ahLst/>
                <a:cxnLst/>
                <a:rect r="r" b="b" t="t" l="l"/>
                <a:pathLst>
                  <a:path h="936606" w="736600">
                    <a:moveTo>
                      <a:pt x="736600" y="0"/>
                    </a:moveTo>
                    <a:lnTo>
                      <a:pt x="736600" y="936606"/>
                    </a:lnTo>
                    <a:lnTo>
                      <a:pt x="368300" y="809606"/>
                    </a:lnTo>
                    <a:lnTo>
                      <a:pt x="0" y="936606"/>
                    </a:lnTo>
                    <a:lnTo>
                      <a:pt x="0" y="0"/>
                    </a:lnTo>
                    <a:lnTo>
                      <a:pt x="736600" y="0"/>
                    </a:lnTo>
                    <a:close/>
                  </a:path>
                </a:pathLst>
              </a:custGeom>
              <a:solidFill>
                <a:srgbClr val="FFFFFF">
                  <a:alpha val="58824"/>
                </a:srgbClr>
              </a:solidFill>
            </p:spPr>
          </p:sp>
          <p:sp>
            <p:nvSpPr>
              <p:cNvPr name="TextBox 7" id="7"/>
              <p:cNvSpPr txBox="true"/>
              <p:nvPr/>
            </p:nvSpPr>
            <p:spPr>
              <a:xfrm>
                <a:off x="0" y="-66675"/>
                <a:ext cx="736600" cy="876281"/>
              </a:xfrm>
              <a:prstGeom prst="rect">
                <a:avLst/>
              </a:prstGeom>
            </p:spPr>
            <p:txBody>
              <a:bodyPr anchor="ctr" rtlCol="false" tIns="20684" lIns="20684" bIns="20684" rIns="20684"/>
              <a:lstStyle/>
              <a:p>
                <a:pPr algn="ctr">
                  <a:lnSpc>
                    <a:spcPts val="3639"/>
                  </a:lnSpc>
                </a:pPr>
              </a:p>
            </p:txBody>
          </p:sp>
        </p:grpSp>
        <p:sp>
          <p:nvSpPr>
            <p:cNvPr name="TextBox 8" id="8"/>
            <p:cNvSpPr txBox="true"/>
            <p:nvPr/>
          </p:nvSpPr>
          <p:spPr>
            <a:xfrm rot="0">
              <a:off x="892471" y="4374093"/>
              <a:ext cx="9049238" cy="5560319"/>
            </a:xfrm>
            <a:prstGeom prst="rect">
              <a:avLst/>
            </a:prstGeom>
          </p:spPr>
          <p:txBody>
            <a:bodyPr anchor="t" rtlCol="false" tIns="0" lIns="0" bIns="0" rIns="0">
              <a:spAutoFit/>
            </a:bodyPr>
            <a:lstStyle/>
            <a:p>
              <a:pPr algn="l">
                <a:lnSpc>
                  <a:spcPts val="3684"/>
                </a:lnSpc>
              </a:pPr>
              <a:r>
                <a:rPr lang="en-US" sz="2632">
                  <a:solidFill>
                    <a:srgbClr val="004AAD"/>
                  </a:solidFill>
                  <a:latin typeface="Poppins"/>
                  <a:ea typeface="Poppins"/>
                  <a:cs typeface="Poppins"/>
                  <a:sym typeface="Poppins"/>
                </a:rPr>
                <a:t>Clickbait headlines have evolved into a potent tool for cybercriminals. Unlike benign clickbait designed to attract attention for entertainment or marketing purposes, malicious clickbait is crafted to deceive users into performing harmful actions such as downloading malware or divulging sensitive information. </a:t>
              </a:r>
            </a:p>
          </p:txBody>
        </p:sp>
        <p:sp>
          <p:nvSpPr>
            <p:cNvPr name="TextBox 9" id="9"/>
            <p:cNvSpPr txBox="true"/>
            <p:nvPr/>
          </p:nvSpPr>
          <p:spPr>
            <a:xfrm rot="0">
              <a:off x="32779" y="413619"/>
              <a:ext cx="10900205" cy="902627"/>
            </a:xfrm>
            <a:prstGeom prst="rect">
              <a:avLst/>
            </a:prstGeom>
          </p:spPr>
          <p:txBody>
            <a:bodyPr anchor="t" rtlCol="false" tIns="0" lIns="0" bIns="0" rIns="0">
              <a:spAutoFit/>
            </a:bodyPr>
            <a:lstStyle/>
            <a:p>
              <a:pPr algn="ctr">
                <a:lnSpc>
                  <a:spcPts val="5277"/>
                </a:lnSpc>
              </a:pPr>
              <a:r>
                <a:rPr lang="en-US" sz="4797">
                  <a:solidFill>
                    <a:srgbClr val="000000"/>
                  </a:solidFill>
                  <a:latin typeface="Montserrat"/>
                  <a:ea typeface="Montserrat"/>
                  <a:cs typeface="Montserrat"/>
                  <a:sym typeface="Montserrat"/>
                </a:rPr>
                <a:t>What is</a:t>
              </a:r>
            </a:p>
          </p:txBody>
        </p:sp>
        <p:sp>
          <p:nvSpPr>
            <p:cNvPr name="TextBox 10" id="10"/>
            <p:cNvSpPr txBox="true"/>
            <p:nvPr/>
          </p:nvSpPr>
          <p:spPr>
            <a:xfrm rot="0">
              <a:off x="0" y="1719834"/>
              <a:ext cx="10932983" cy="1140378"/>
            </a:xfrm>
            <a:prstGeom prst="rect">
              <a:avLst/>
            </a:prstGeom>
          </p:spPr>
          <p:txBody>
            <a:bodyPr anchor="t" rtlCol="false" tIns="0" lIns="0" bIns="0" rIns="0">
              <a:spAutoFit/>
            </a:bodyPr>
            <a:lstStyle/>
            <a:p>
              <a:pPr algn="ctr">
                <a:lnSpc>
                  <a:spcPts val="6450"/>
                </a:lnSpc>
              </a:pPr>
              <a:r>
                <a:rPr lang="en-US" b="true" sz="5863" i="true">
                  <a:solidFill>
                    <a:srgbClr val="000000"/>
                  </a:solidFill>
                  <a:latin typeface="Montserrat Bold Italics"/>
                  <a:ea typeface="Montserrat Bold Italics"/>
                  <a:cs typeface="Montserrat Bold Italics"/>
                  <a:sym typeface="Montserrat Bold Italics"/>
                </a:rPr>
                <a:t>CLICKBAIT!!!</a:t>
              </a:r>
            </a:p>
          </p:txBody>
        </p:sp>
        <p:sp>
          <p:nvSpPr>
            <p:cNvPr name="AutoShape 11" id="11"/>
            <p:cNvSpPr/>
            <p:nvPr/>
          </p:nvSpPr>
          <p:spPr>
            <a:xfrm flipV="true">
              <a:off x="654762" y="10263116"/>
              <a:ext cx="4643474" cy="1609928"/>
            </a:xfrm>
            <a:prstGeom prst="line">
              <a:avLst/>
            </a:prstGeom>
            <a:ln cap="flat" w="62182">
              <a:solidFill>
                <a:srgbClr val="29B554"/>
              </a:solidFill>
              <a:prstDash val="sysDash"/>
              <a:headEnd type="none" len="sm" w="sm"/>
              <a:tailEnd type="none" len="sm" w="sm"/>
            </a:ln>
          </p:spPr>
        </p:sp>
        <p:sp>
          <p:nvSpPr>
            <p:cNvPr name="AutoShape 12" id="12"/>
            <p:cNvSpPr/>
            <p:nvPr/>
          </p:nvSpPr>
          <p:spPr>
            <a:xfrm>
              <a:off x="9967028" y="59"/>
              <a:ext cx="0" cy="11872985"/>
            </a:xfrm>
            <a:prstGeom prst="line">
              <a:avLst/>
            </a:prstGeom>
            <a:ln cap="flat" w="62182">
              <a:solidFill>
                <a:srgbClr val="29B554"/>
              </a:solidFill>
              <a:prstDash val="sysDash"/>
              <a:headEnd type="none" len="sm" w="sm"/>
              <a:tailEnd type="none" len="sm" w="sm"/>
            </a:ln>
          </p:spPr>
        </p:sp>
        <p:sp>
          <p:nvSpPr>
            <p:cNvPr name="AutoShape 13" id="13"/>
            <p:cNvSpPr/>
            <p:nvPr/>
          </p:nvSpPr>
          <p:spPr>
            <a:xfrm flipH="true">
              <a:off x="654762" y="0"/>
              <a:ext cx="0" cy="11873044"/>
            </a:xfrm>
            <a:prstGeom prst="line">
              <a:avLst/>
            </a:prstGeom>
            <a:ln cap="flat" w="62182">
              <a:solidFill>
                <a:srgbClr val="29B554"/>
              </a:solidFill>
              <a:prstDash val="sysDash"/>
              <a:headEnd type="none" len="sm" w="sm"/>
              <a:tailEnd type="none" len="sm" w="sm"/>
            </a:ln>
          </p:spPr>
        </p:sp>
        <p:sp>
          <p:nvSpPr>
            <p:cNvPr name="AutoShape 14" id="14"/>
            <p:cNvSpPr/>
            <p:nvPr/>
          </p:nvSpPr>
          <p:spPr>
            <a:xfrm flipH="true" flipV="true">
              <a:off x="5298235" y="10263116"/>
              <a:ext cx="4668792" cy="1609928"/>
            </a:xfrm>
            <a:prstGeom prst="line">
              <a:avLst/>
            </a:prstGeom>
            <a:ln cap="flat" w="62182">
              <a:solidFill>
                <a:srgbClr val="29B554"/>
              </a:solidFill>
              <a:prstDash val="sysDash"/>
              <a:headEnd type="none" len="sm" w="sm"/>
              <a:tailEnd type="none" len="sm" w="sm"/>
            </a:ln>
          </p:spPr>
        </p:sp>
      </p:grpSp>
      <p:sp>
        <p:nvSpPr>
          <p:cNvPr name="AutoShape 15" id="15"/>
          <p:cNvSpPr/>
          <p:nvPr/>
        </p:nvSpPr>
        <p:spPr>
          <a:xfrm>
            <a:off x="1028700" y="1028700"/>
            <a:ext cx="7025662" cy="0"/>
          </a:xfrm>
          <a:prstGeom prst="line">
            <a:avLst/>
          </a:prstGeom>
          <a:ln cap="flat" w="38100">
            <a:solidFill>
              <a:srgbClr val="29B554"/>
            </a:solidFill>
            <a:prstDash val="sysDash"/>
            <a:headEnd type="none" len="sm" w="sm"/>
            <a:tailEnd type="none" len="sm" w="sm"/>
          </a:ln>
        </p:spPr>
      </p:sp>
      <p:sp>
        <p:nvSpPr>
          <p:cNvPr name="Freeform 16" id="16"/>
          <p:cNvSpPr/>
          <p:nvPr/>
        </p:nvSpPr>
        <p:spPr>
          <a:xfrm flipH="false" flipV="false" rot="0">
            <a:off x="9144000" y="2584964"/>
            <a:ext cx="8809412" cy="5814212"/>
          </a:xfrm>
          <a:custGeom>
            <a:avLst/>
            <a:gdLst/>
            <a:ahLst/>
            <a:cxnLst/>
            <a:rect r="r" b="b" t="t" l="l"/>
            <a:pathLst>
              <a:path h="5814212" w="8809412">
                <a:moveTo>
                  <a:pt x="0" y="0"/>
                </a:moveTo>
                <a:lnTo>
                  <a:pt x="8809412" y="0"/>
                </a:lnTo>
                <a:lnTo>
                  <a:pt x="8809412" y="5814212"/>
                </a:lnTo>
                <a:lnTo>
                  <a:pt x="0" y="5814212"/>
                </a:lnTo>
                <a:lnTo>
                  <a:pt x="0" y="0"/>
                </a:lnTo>
                <a:close/>
              </a:path>
            </a:pathLst>
          </a:custGeom>
          <a:blipFill>
            <a:blip r:embed="rId4"/>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E1F5FA"/>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tretch>
            <a:fillRect/>
          </a:stretch>
        </p:blipFill>
        <p:spPr>
          <a:xfrm rot="0">
            <a:off x="-555027" y="-179450"/>
            <a:ext cx="10631386" cy="10645902"/>
          </a:xfrm>
          <a:prstGeom prst="rect">
            <a:avLst/>
          </a:prstGeom>
        </p:spPr>
      </p:pic>
      <p:grpSp>
        <p:nvGrpSpPr>
          <p:cNvPr name="Group 3" id="3"/>
          <p:cNvGrpSpPr/>
          <p:nvPr/>
        </p:nvGrpSpPr>
        <p:grpSpPr>
          <a:xfrm rot="0">
            <a:off x="11334751" y="1202883"/>
            <a:ext cx="5728349" cy="1941830"/>
            <a:chOff x="0" y="0"/>
            <a:chExt cx="7637799" cy="2589107"/>
          </a:xfrm>
        </p:grpSpPr>
        <p:grpSp>
          <p:nvGrpSpPr>
            <p:cNvPr name="Group 4" id="4"/>
            <p:cNvGrpSpPr/>
            <p:nvPr/>
          </p:nvGrpSpPr>
          <p:grpSpPr>
            <a:xfrm rot="0">
              <a:off x="0" y="249767"/>
              <a:ext cx="216069" cy="216069"/>
              <a:chOff x="0" y="0"/>
              <a:chExt cx="6350000" cy="6350000"/>
            </a:xfrm>
          </p:grpSpPr>
          <p:sp>
            <p:nvSpPr>
              <p:cNvPr name="Freeform 5" id="5"/>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222A9B"/>
              </a:solidFill>
            </p:spPr>
          </p:sp>
        </p:grpSp>
        <p:sp>
          <p:nvSpPr>
            <p:cNvPr name="TextBox 6" id="6"/>
            <p:cNvSpPr txBox="true"/>
            <p:nvPr/>
          </p:nvSpPr>
          <p:spPr>
            <a:xfrm rot="0">
              <a:off x="1123472" y="-57150"/>
              <a:ext cx="6514327" cy="2646257"/>
            </a:xfrm>
            <a:prstGeom prst="rect">
              <a:avLst/>
            </a:prstGeom>
          </p:spPr>
          <p:txBody>
            <a:bodyPr anchor="t" rtlCol="false" tIns="0" lIns="0" bIns="0" rIns="0">
              <a:spAutoFit/>
            </a:bodyPr>
            <a:lstStyle/>
            <a:p>
              <a:pPr algn="l">
                <a:lnSpc>
                  <a:spcPts val="3220"/>
                </a:lnSpc>
              </a:pPr>
              <a:r>
                <a:rPr lang="en-US" sz="2300">
                  <a:solidFill>
                    <a:srgbClr val="343434"/>
                  </a:solidFill>
                  <a:latin typeface="Public Sans"/>
                  <a:ea typeface="Public Sans"/>
                  <a:cs typeface="Public Sans"/>
                  <a:sym typeface="Public Sans"/>
                </a:rPr>
                <a:t>From 2022 to 2024, the number of compromised devices due to malicious clickbait rose from 1.2 million to 1.8 million, highlighting a growing concern.</a:t>
              </a:r>
            </a:p>
          </p:txBody>
        </p:sp>
      </p:grpSp>
      <p:sp>
        <p:nvSpPr>
          <p:cNvPr name="Freeform 7" id="7"/>
          <p:cNvSpPr/>
          <p:nvPr/>
        </p:nvSpPr>
        <p:spPr>
          <a:xfrm flipH="false" flipV="false" rot="0">
            <a:off x="13077826" y="3485441"/>
            <a:ext cx="7218993" cy="7562754"/>
          </a:xfrm>
          <a:custGeom>
            <a:avLst/>
            <a:gdLst/>
            <a:ahLst/>
            <a:cxnLst/>
            <a:rect r="r" b="b" t="t" l="l"/>
            <a:pathLst>
              <a:path h="7562754" w="7218993">
                <a:moveTo>
                  <a:pt x="0" y="0"/>
                </a:moveTo>
                <a:lnTo>
                  <a:pt x="7218993" y="0"/>
                </a:lnTo>
                <a:lnTo>
                  <a:pt x="7218993" y="7562754"/>
                </a:lnTo>
                <a:lnTo>
                  <a:pt x="0" y="756275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8" id="8"/>
          <p:cNvGrpSpPr/>
          <p:nvPr/>
        </p:nvGrpSpPr>
        <p:grpSpPr>
          <a:xfrm rot="0">
            <a:off x="11334751" y="4056754"/>
            <a:ext cx="5728349" cy="2333625"/>
            <a:chOff x="0" y="0"/>
            <a:chExt cx="7637799" cy="3111500"/>
          </a:xfrm>
        </p:grpSpPr>
        <p:grpSp>
          <p:nvGrpSpPr>
            <p:cNvPr name="Group 9" id="9"/>
            <p:cNvGrpSpPr/>
            <p:nvPr/>
          </p:nvGrpSpPr>
          <p:grpSpPr>
            <a:xfrm rot="0">
              <a:off x="0" y="249767"/>
              <a:ext cx="216069" cy="216069"/>
              <a:chOff x="0" y="0"/>
              <a:chExt cx="6350000" cy="6350000"/>
            </a:xfrm>
          </p:grpSpPr>
          <p:sp>
            <p:nvSpPr>
              <p:cNvPr name="Freeform 10" id="10"/>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222A9B"/>
              </a:solidFill>
            </p:spPr>
          </p:sp>
        </p:grpSp>
        <p:sp>
          <p:nvSpPr>
            <p:cNvPr name="TextBox 11" id="11"/>
            <p:cNvSpPr txBox="true"/>
            <p:nvPr/>
          </p:nvSpPr>
          <p:spPr>
            <a:xfrm rot="0">
              <a:off x="1123472" y="-57150"/>
              <a:ext cx="6514327" cy="3168650"/>
            </a:xfrm>
            <a:prstGeom prst="rect">
              <a:avLst/>
            </a:prstGeom>
          </p:spPr>
          <p:txBody>
            <a:bodyPr anchor="t" rtlCol="false" tIns="0" lIns="0" bIns="0" rIns="0">
              <a:spAutoFit/>
            </a:bodyPr>
            <a:lstStyle/>
            <a:p>
              <a:pPr algn="l">
                <a:lnSpc>
                  <a:spcPts val="3219"/>
                </a:lnSpc>
              </a:pPr>
              <a:r>
                <a:rPr lang="en-US" sz="2299">
                  <a:solidFill>
                    <a:srgbClr val="343434"/>
                  </a:solidFill>
                  <a:latin typeface="Public Sans"/>
                  <a:ea typeface="Public Sans"/>
                  <a:cs typeface="Public Sans"/>
                  <a:sym typeface="Public Sans"/>
                </a:rPr>
                <a:t>The financial losses due to data breaches caused by malicious clickbait increased significantly, from $2.5 billion in 2022 to $3.8 billion in 2024.</a:t>
              </a:r>
            </a:p>
            <a:p>
              <a:pPr algn="l">
                <a:lnSpc>
                  <a:spcPts val="3079"/>
                </a:lnSpc>
              </a:pPr>
            </a:p>
          </p:txBody>
        </p:sp>
      </p:grpSp>
      <p:grpSp>
        <p:nvGrpSpPr>
          <p:cNvPr name="Group 12" id="12"/>
          <p:cNvGrpSpPr/>
          <p:nvPr/>
        </p:nvGrpSpPr>
        <p:grpSpPr>
          <a:xfrm rot="0">
            <a:off x="11334751" y="6971030"/>
            <a:ext cx="5728349" cy="2341880"/>
            <a:chOff x="0" y="0"/>
            <a:chExt cx="7637799" cy="3122507"/>
          </a:xfrm>
        </p:grpSpPr>
        <p:grpSp>
          <p:nvGrpSpPr>
            <p:cNvPr name="Group 13" id="13"/>
            <p:cNvGrpSpPr/>
            <p:nvPr/>
          </p:nvGrpSpPr>
          <p:grpSpPr>
            <a:xfrm rot="0">
              <a:off x="0" y="249767"/>
              <a:ext cx="216069" cy="216069"/>
              <a:chOff x="0" y="0"/>
              <a:chExt cx="6350000" cy="6350000"/>
            </a:xfrm>
          </p:grpSpPr>
          <p:sp>
            <p:nvSpPr>
              <p:cNvPr name="Freeform 14" id="14"/>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222A9B"/>
              </a:solidFill>
            </p:spPr>
          </p:sp>
        </p:grpSp>
        <p:sp>
          <p:nvSpPr>
            <p:cNvPr name="TextBox 15" id="15"/>
            <p:cNvSpPr txBox="true"/>
            <p:nvPr/>
          </p:nvSpPr>
          <p:spPr>
            <a:xfrm rot="0">
              <a:off x="1123472" y="-57150"/>
              <a:ext cx="6514327" cy="3179657"/>
            </a:xfrm>
            <a:prstGeom prst="rect">
              <a:avLst/>
            </a:prstGeom>
          </p:spPr>
          <p:txBody>
            <a:bodyPr anchor="t" rtlCol="false" tIns="0" lIns="0" bIns="0" rIns="0">
              <a:spAutoFit/>
            </a:bodyPr>
            <a:lstStyle/>
            <a:p>
              <a:pPr algn="l">
                <a:lnSpc>
                  <a:spcPts val="3219"/>
                </a:lnSpc>
              </a:pPr>
              <a:r>
                <a:rPr lang="en-US" sz="2299">
                  <a:solidFill>
                    <a:srgbClr val="343434"/>
                  </a:solidFill>
                  <a:latin typeface="Public Sans"/>
                  <a:ea typeface="Public Sans"/>
                  <a:cs typeface="Public Sans"/>
                  <a:sym typeface="Public Sans"/>
                </a:rPr>
                <a:t>The steady rise in both adds to compound risk underscores the urgent need for robust cybersecurity measures to combat malicious clickbait.</a:t>
              </a:r>
            </a:p>
            <a:p>
              <a:pPr algn="l">
                <a:lnSpc>
                  <a:spcPts val="3219"/>
                </a:lnSpc>
              </a:pPr>
            </a:p>
          </p:txBody>
        </p:sp>
      </p:grpSp>
      <p:sp>
        <p:nvSpPr>
          <p:cNvPr name="TextBox 16" id="16"/>
          <p:cNvSpPr txBox="true"/>
          <p:nvPr/>
        </p:nvSpPr>
        <p:spPr>
          <a:xfrm rot="0">
            <a:off x="3696709" y="1792041"/>
            <a:ext cx="2441496" cy="398780"/>
          </a:xfrm>
          <a:prstGeom prst="rect">
            <a:avLst/>
          </a:prstGeom>
        </p:spPr>
        <p:txBody>
          <a:bodyPr anchor="t" rtlCol="false" tIns="0" lIns="0" bIns="0" rIns="0">
            <a:spAutoFit/>
          </a:bodyPr>
          <a:lstStyle/>
          <a:p>
            <a:pPr algn="ctr">
              <a:lnSpc>
                <a:spcPts val="3220"/>
              </a:lnSpc>
              <a:spcBef>
                <a:spcPct val="0"/>
              </a:spcBef>
            </a:pPr>
            <a:r>
              <a:rPr lang="en-US" b="true" sz="2300">
                <a:solidFill>
                  <a:srgbClr val="000000"/>
                </a:solidFill>
                <a:latin typeface="Public Sans Bold"/>
                <a:ea typeface="Public Sans Bold"/>
                <a:cs typeface="Public Sans Bold"/>
                <a:sym typeface="Public Sans Bold"/>
              </a:rPr>
              <a:t>12 million devices</a:t>
            </a:r>
          </a:p>
        </p:txBody>
      </p:sp>
      <p:sp>
        <p:nvSpPr>
          <p:cNvPr name="TextBox 17" id="17"/>
          <p:cNvSpPr txBox="true"/>
          <p:nvPr/>
        </p:nvSpPr>
        <p:spPr>
          <a:xfrm rot="0">
            <a:off x="3511571" y="4385909"/>
            <a:ext cx="2484834" cy="415290"/>
          </a:xfrm>
          <a:prstGeom prst="rect">
            <a:avLst/>
          </a:prstGeom>
        </p:spPr>
        <p:txBody>
          <a:bodyPr anchor="t" rtlCol="false" tIns="0" lIns="0" bIns="0" rIns="0">
            <a:spAutoFit/>
          </a:bodyPr>
          <a:lstStyle/>
          <a:p>
            <a:pPr algn="ctr">
              <a:lnSpc>
                <a:spcPts val="3360"/>
              </a:lnSpc>
              <a:spcBef>
                <a:spcPct val="0"/>
              </a:spcBef>
            </a:pPr>
            <a:r>
              <a:rPr lang="en-US" b="true" sz="2400">
                <a:solidFill>
                  <a:srgbClr val="000000"/>
                </a:solidFill>
                <a:latin typeface="Public Sans Bold"/>
                <a:ea typeface="Public Sans Bold"/>
                <a:cs typeface="Public Sans Bold"/>
                <a:sym typeface="Public Sans Bold"/>
              </a:rPr>
              <a:t>11 million devices</a:t>
            </a:r>
          </a:p>
        </p:txBody>
      </p:sp>
      <p:sp>
        <p:nvSpPr>
          <p:cNvPr name="TextBox 18" id="18"/>
          <p:cNvSpPr txBox="true"/>
          <p:nvPr/>
        </p:nvSpPr>
        <p:spPr>
          <a:xfrm rot="0">
            <a:off x="4046812" y="7209668"/>
            <a:ext cx="2554248" cy="415290"/>
          </a:xfrm>
          <a:prstGeom prst="rect">
            <a:avLst/>
          </a:prstGeom>
        </p:spPr>
        <p:txBody>
          <a:bodyPr anchor="t" rtlCol="false" tIns="0" lIns="0" bIns="0" rIns="0">
            <a:spAutoFit/>
          </a:bodyPr>
          <a:lstStyle/>
          <a:p>
            <a:pPr algn="ctr">
              <a:lnSpc>
                <a:spcPts val="3360"/>
              </a:lnSpc>
              <a:spcBef>
                <a:spcPct val="0"/>
              </a:spcBef>
            </a:pPr>
            <a:r>
              <a:rPr lang="en-US" b="true" sz="2400">
                <a:solidFill>
                  <a:srgbClr val="000000"/>
                </a:solidFill>
                <a:latin typeface="Public Sans Bold"/>
                <a:ea typeface="Public Sans Bold"/>
                <a:cs typeface="Public Sans Bold"/>
                <a:sym typeface="Public Sans Bold"/>
              </a:rPr>
              <a:t>14 million devices</a:t>
            </a:r>
          </a:p>
        </p:txBody>
      </p:sp>
      <p:sp>
        <p:nvSpPr>
          <p:cNvPr name="TextBox 19" id="19"/>
          <p:cNvSpPr txBox="true"/>
          <p:nvPr/>
        </p:nvSpPr>
        <p:spPr>
          <a:xfrm rot="0">
            <a:off x="6213770" y="3079213"/>
            <a:ext cx="1643062" cy="415290"/>
          </a:xfrm>
          <a:prstGeom prst="rect">
            <a:avLst/>
          </a:prstGeom>
        </p:spPr>
        <p:txBody>
          <a:bodyPr anchor="t" rtlCol="false" tIns="0" lIns="0" bIns="0" rIns="0">
            <a:spAutoFit/>
          </a:bodyPr>
          <a:lstStyle/>
          <a:p>
            <a:pPr algn="ctr">
              <a:lnSpc>
                <a:spcPts val="3360"/>
              </a:lnSpc>
              <a:spcBef>
                <a:spcPct val="0"/>
              </a:spcBef>
            </a:pPr>
            <a:r>
              <a:rPr lang="en-US" b="true" sz="2400">
                <a:solidFill>
                  <a:srgbClr val="000000"/>
                </a:solidFill>
                <a:latin typeface="Public Sans Bold"/>
                <a:ea typeface="Public Sans Bold"/>
                <a:cs typeface="Public Sans Bold"/>
                <a:sym typeface="Public Sans Bold"/>
              </a:rPr>
              <a:t>$25 billion </a:t>
            </a:r>
          </a:p>
        </p:txBody>
      </p:sp>
      <p:sp>
        <p:nvSpPr>
          <p:cNvPr name="TextBox 20" id="20"/>
          <p:cNvSpPr txBox="true"/>
          <p:nvPr/>
        </p:nvSpPr>
        <p:spPr>
          <a:xfrm rot="0">
            <a:off x="7574059" y="5606349"/>
            <a:ext cx="1640086" cy="415290"/>
          </a:xfrm>
          <a:prstGeom prst="rect">
            <a:avLst/>
          </a:prstGeom>
        </p:spPr>
        <p:txBody>
          <a:bodyPr anchor="t" rtlCol="false" tIns="0" lIns="0" bIns="0" rIns="0">
            <a:spAutoFit/>
          </a:bodyPr>
          <a:lstStyle/>
          <a:p>
            <a:pPr algn="ctr">
              <a:lnSpc>
                <a:spcPts val="3360"/>
              </a:lnSpc>
              <a:spcBef>
                <a:spcPct val="0"/>
              </a:spcBef>
            </a:pPr>
            <a:r>
              <a:rPr lang="en-US" b="true" sz="2400">
                <a:solidFill>
                  <a:srgbClr val="000000"/>
                </a:solidFill>
                <a:latin typeface="Public Sans Bold"/>
                <a:ea typeface="Public Sans Bold"/>
                <a:cs typeface="Public Sans Bold"/>
                <a:sym typeface="Public Sans Bold"/>
              </a:rPr>
              <a:t>$32 billion </a:t>
            </a:r>
          </a:p>
        </p:txBody>
      </p:sp>
      <p:sp>
        <p:nvSpPr>
          <p:cNvPr name="TextBox 21" id="21"/>
          <p:cNvSpPr txBox="true"/>
          <p:nvPr/>
        </p:nvSpPr>
        <p:spPr>
          <a:xfrm rot="0">
            <a:off x="8712162" y="8296788"/>
            <a:ext cx="1651040" cy="415290"/>
          </a:xfrm>
          <a:prstGeom prst="rect">
            <a:avLst/>
          </a:prstGeom>
        </p:spPr>
        <p:txBody>
          <a:bodyPr anchor="t" rtlCol="false" tIns="0" lIns="0" bIns="0" rIns="0">
            <a:spAutoFit/>
          </a:bodyPr>
          <a:lstStyle/>
          <a:p>
            <a:pPr algn="ctr">
              <a:lnSpc>
                <a:spcPts val="3360"/>
              </a:lnSpc>
              <a:spcBef>
                <a:spcPct val="0"/>
              </a:spcBef>
            </a:pPr>
            <a:r>
              <a:rPr lang="en-US" b="true" sz="2400">
                <a:solidFill>
                  <a:srgbClr val="000000"/>
                </a:solidFill>
                <a:latin typeface="Public Sans Bold"/>
                <a:ea typeface="Public Sans Bold"/>
                <a:cs typeface="Public Sans Bold"/>
                <a:sym typeface="Public Sans Bold"/>
              </a:rPr>
              <a:t>$38 billion </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E1F5FA"/>
        </a:solidFill>
      </p:bgPr>
    </p:bg>
    <p:spTree>
      <p:nvGrpSpPr>
        <p:cNvPr id="1" name=""/>
        <p:cNvGrpSpPr/>
        <p:nvPr/>
      </p:nvGrpSpPr>
      <p:grpSpPr>
        <a:xfrm>
          <a:off x="0" y="0"/>
          <a:ext cx="0" cy="0"/>
          <a:chOff x="0" y="0"/>
          <a:chExt cx="0" cy="0"/>
        </a:xfrm>
      </p:grpSpPr>
      <p:sp>
        <p:nvSpPr>
          <p:cNvPr name="Freeform 2" id="2"/>
          <p:cNvSpPr/>
          <p:nvPr/>
        </p:nvSpPr>
        <p:spPr>
          <a:xfrm flipH="false" flipV="false" rot="0">
            <a:off x="787526" y="-535263"/>
            <a:ext cx="8250937" cy="6294078"/>
          </a:xfrm>
          <a:custGeom>
            <a:avLst/>
            <a:gdLst/>
            <a:ahLst/>
            <a:cxnLst/>
            <a:rect r="r" b="b" t="t" l="l"/>
            <a:pathLst>
              <a:path h="6294078" w="8250937">
                <a:moveTo>
                  <a:pt x="0" y="0"/>
                </a:moveTo>
                <a:lnTo>
                  <a:pt x="8250937" y="0"/>
                </a:lnTo>
                <a:lnTo>
                  <a:pt x="8250937" y="6294078"/>
                </a:lnTo>
                <a:lnTo>
                  <a:pt x="0" y="6294078"/>
                </a:lnTo>
                <a:lnTo>
                  <a:pt x="0" y="0"/>
                </a:lnTo>
                <a:close/>
              </a:path>
            </a:pathLst>
          </a:custGeom>
          <a:blipFill>
            <a:blip r:embed="rId2">
              <a:alphaModFix amt="65999"/>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0" y="0"/>
            <a:ext cx="3477041" cy="10287000"/>
          </a:xfrm>
          <a:custGeom>
            <a:avLst/>
            <a:gdLst/>
            <a:ahLst/>
            <a:cxnLst/>
            <a:rect r="r" b="b" t="t" l="l"/>
            <a:pathLst>
              <a:path h="10287000" w="3477041">
                <a:moveTo>
                  <a:pt x="0" y="0"/>
                </a:moveTo>
                <a:lnTo>
                  <a:pt x="3477041" y="0"/>
                </a:lnTo>
                <a:lnTo>
                  <a:pt x="3477041" y="10287000"/>
                </a:lnTo>
                <a:lnTo>
                  <a:pt x="0" y="10287000"/>
                </a:lnTo>
                <a:lnTo>
                  <a:pt x="0" y="0"/>
                </a:lnTo>
                <a:close/>
              </a:path>
            </a:pathLst>
          </a:custGeom>
          <a:blipFill>
            <a:blip r:embed="rId4"/>
            <a:stretch>
              <a:fillRect l="-23895" t="0" r="-42523" b="0"/>
            </a:stretch>
          </a:blipFill>
        </p:spPr>
      </p:sp>
      <p:sp>
        <p:nvSpPr>
          <p:cNvPr name="TextBox 4" id="4"/>
          <p:cNvSpPr txBox="true"/>
          <p:nvPr/>
        </p:nvSpPr>
        <p:spPr>
          <a:xfrm rot="0">
            <a:off x="8379497" y="1415336"/>
            <a:ext cx="1317932" cy="398702"/>
          </a:xfrm>
          <a:prstGeom prst="rect">
            <a:avLst/>
          </a:prstGeom>
        </p:spPr>
        <p:txBody>
          <a:bodyPr anchor="t" rtlCol="false" tIns="0" lIns="0" bIns="0" rIns="0">
            <a:spAutoFit/>
          </a:bodyPr>
          <a:lstStyle/>
          <a:p>
            <a:pPr algn="r">
              <a:lnSpc>
                <a:spcPts val="3224"/>
              </a:lnSpc>
            </a:pPr>
            <a:r>
              <a:rPr lang="en-US" b="true" sz="2303">
                <a:solidFill>
                  <a:srgbClr val="222A9B"/>
                </a:solidFill>
                <a:latin typeface="Public Sans Bold"/>
                <a:ea typeface="Public Sans Bold"/>
                <a:cs typeface="Public Sans Bold"/>
                <a:sym typeface="Public Sans Bold"/>
              </a:rPr>
              <a:t>Step 1</a:t>
            </a:r>
          </a:p>
        </p:txBody>
      </p:sp>
      <p:grpSp>
        <p:nvGrpSpPr>
          <p:cNvPr name="Group 5" id="5"/>
          <p:cNvGrpSpPr/>
          <p:nvPr/>
        </p:nvGrpSpPr>
        <p:grpSpPr>
          <a:xfrm rot="0">
            <a:off x="9985850" y="1113515"/>
            <a:ext cx="7701051" cy="1304674"/>
            <a:chOff x="0" y="0"/>
            <a:chExt cx="10268068" cy="1739566"/>
          </a:xfrm>
        </p:grpSpPr>
        <p:sp>
          <p:nvSpPr>
            <p:cNvPr name="TextBox 6" id="6"/>
            <p:cNvSpPr txBox="true"/>
            <p:nvPr/>
          </p:nvSpPr>
          <p:spPr>
            <a:xfrm rot="0">
              <a:off x="0" y="668205"/>
              <a:ext cx="10268068" cy="1071361"/>
            </a:xfrm>
            <a:prstGeom prst="rect">
              <a:avLst/>
            </a:prstGeom>
          </p:spPr>
          <p:txBody>
            <a:bodyPr anchor="t" rtlCol="false" tIns="0" lIns="0" bIns="0" rIns="0">
              <a:spAutoFit/>
            </a:bodyPr>
            <a:lstStyle/>
            <a:p>
              <a:pPr algn="l">
                <a:lnSpc>
                  <a:spcPts val="3261"/>
                </a:lnSpc>
              </a:pPr>
              <a:r>
                <a:rPr lang="en-US" sz="2329">
                  <a:solidFill>
                    <a:srgbClr val="343434"/>
                  </a:solidFill>
                  <a:latin typeface="Public Sans"/>
                  <a:ea typeface="Public Sans"/>
                  <a:cs typeface="Public Sans"/>
                  <a:sym typeface="Public Sans"/>
                </a:rPr>
                <a:t>Clickbait Dataset, Data Preprocessing and Vectorization by TF-IDF method</a:t>
              </a:r>
            </a:p>
          </p:txBody>
        </p:sp>
        <p:sp>
          <p:nvSpPr>
            <p:cNvPr name="TextBox 7" id="7"/>
            <p:cNvSpPr txBox="true"/>
            <p:nvPr/>
          </p:nvSpPr>
          <p:spPr>
            <a:xfrm rot="0">
              <a:off x="0" y="-57150"/>
              <a:ext cx="10268068" cy="611620"/>
            </a:xfrm>
            <a:prstGeom prst="rect">
              <a:avLst/>
            </a:prstGeom>
          </p:spPr>
          <p:txBody>
            <a:bodyPr anchor="t" rtlCol="false" tIns="0" lIns="0" bIns="0" rIns="0">
              <a:spAutoFit/>
            </a:bodyPr>
            <a:lstStyle/>
            <a:p>
              <a:pPr algn="l">
                <a:lnSpc>
                  <a:spcPts val="3853"/>
                </a:lnSpc>
              </a:pPr>
              <a:r>
                <a:rPr lang="en-US" sz="2752" i="true">
                  <a:solidFill>
                    <a:srgbClr val="222A9B"/>
                  </a:solidFill>
                  <a:latin typeface="Public Sans Italics"/>
                  <a:ea typeface="Public Sans Italics"/>
                  <a:cs typeface="Public Sans Italics"/>
                  <a:sym typeface="Public Sans Italics"/>
                </a:rPr>
                <a:t>Data Collection</a:t>
              </a:r>
            </a:p>
          </p:txBody>
        </p:sp>
      </p:grpSp>
      <p:sp>
        <p:nvSpPr>
          <p:cNvPr name="TextBox 8" id="8"/>
          <p:cNvSpPr txBox="true"/>
          <p:nvPr/>
        </p:nvSpPr>
        <p:spPr>
          <a:xfrm rot="0">
            <a:off x="8141300" y="2795113"/>
            <a:ext cx="1556129" cy="473855"/>
          </a:xfrm>
          <a:prstGeom prst="rect">
            <a:avLst/>
          </a:prstGeom>
        </p:spPr>
        <p:txBody>
          <a:bodyPr anchor="t" rtlCol="false" tIns="0" lIns="0" bIns="0" rIns="0">
            <a:spAutoFit/>
          </a:bodyPr>
          <a:lstStyle/>
          <a:p>
            <a:pPr algn="r">
              <a:lnSpc>
                <a:spcPts val="3807"/>
              </a:lnSpc>
            </a:pPr>
            <a:r>
              <a:rPr lang="en-US" b="true" sz="2719">
                <a:solidFill>
                  <a:srgbClr val="222A9B"/>
                </a:solidFill>
                <a:latin typeface="Public Sans Bold"/>
                <a:ea typeface="Public Sans Bold"/>
                <a:cs typeface="Public Sans Bold"/>
                <a:sym typeface="Public Sans Bold"/>
              </a:rPr>
              <a:t>Step 2</a:t>
            </a:r>
          </a:p>
        </p:txBody>
      </p:sp>
      <p:grpSp>
        <p:nvGrpSpPr>
          <p:cNvPr name="Group 9" id="9"/>
          <p:cNvGrpSpPr/>
          <p:nvPr/>
        </p:nvGrpSpPr>
        <p:grpSpPr>
          <a:xfrm rot="0">
            <a:off x="9985850" y="2784676"/>
            <a:ext cx="7701051" cy="1304674"/>
            <a:chOff x="0" y="0"/>
            <a:chExt cx="10268068" cy="1739566"/>
          </a:xfrm>
        </p:grpSpPr>
        <p:sp>
          <p:nvSpPr>
            <p:cNvPr name="TextBox 10" id="10"/>
            <p:cNvSpPr txBox="true"/>
            <p:nvPr/>
          </p:nvSpPr>
          <p:spPr>
            <a:xfrm rot="0">
              <a:off x="0" y="668205"/>
              <a:ext cx="10268068" cy="1071361"/>
            </a:xfrm>
            <a:prstGeom prst="rect">
              <a:avLst/>
            </a:prstGeom>
          </p:spPr>
          <p:txBody>
            <a:bodyPr anchor="t" rtlCol="false" tIns="0" lIns="0" bIns="0" rIns="0">
              <a:spAutoFit/>
            </a:bodyPr>
            <a:lstStyle/>
            <a:p>
              <a:pPr algn="l">
                <a:lnSpc>
                  <a:spcPts val="3261"/>
                </a:lnSpc>
              </a:pPr>
              <a:r>
                <a:rPr lang="en-US" sz="2329">
                  <a:solidFill>
                    <a:srgbClr val="343434"/>
                  </a:solidFill>
                  <a:latin typeface="Public Sans"/>
                  <a:ea typeface="Public Sans"/>
                  <a:cs typeface="Public Sans"/>
                  <a:sym typeface="Public Sans"/>
                </a:rPr>
                <a:t>Abstract meaningful features such as action-oriented verbs, urgency words and find pattern</a:t>
              </a:r>
            </a:p>
          </p:txBody>
        </p:sp>
        <p:sp>
          <p:nvSpPr>
            <p:cNvPr name="TextBox 11" id="11"/>
            <p:cNvSpPr txBox="true"/>
            <p:nvPr/>
          </p:nvSpPr>
          <p:spPr>
            <a:xfrm rot="0">
              <a:off x="0" y="-57150"/>
              <a:ext cx="10268068" cy="611620"/>
            </a:xfrm>
            <a:prstGeom prst="rect">
              <a:avLst/>
            </a:prstGeom>
          </p:spPr>
          <p:txBody>
            <a:bodyPr anchor="t" rtlCol="false" tIns="0" lIns="0" bIns="0" rIns="0">
              <a:spAutoFit/>
            </a:bodyPr>
            <a:lstStyle/>
            <a:p>
              <a:pPr algn="l">
                <a:lnSpc>
                  <a:spcPts val="3853"/>
                </a:lnSpc>
              </a:pPr>
              <a:r>
                <a:rPr lang="en-US" sz="2752" i="true">
                  <a:solidFill>
                    <a:srgbClr val="222A9B"/>
                  </a:solidFill>
                  <a:latin typeface="Public Sans Italics"/>
                  <a:ea typeface="Public Sans Italics"/>
                  <a:cs typeface="Public Sans Italics"/>
                  <a:sym typeface="Public Sans Italics"/>
                </a:rPr>
                <a:t>Feature Engineering</a:t>
              </a:r>
            </a:p>
          </p:txBody>
        </p:sp>
      </p:grpSp>
      <p:sp>
        <p:nvSpPr>
          <p:cNvPr name="TextBox 12" id="12"/>
          <p:cNvSpPr txBox="true"/>
          <p:nvPr/>
        </p:nvSpPr>
        <p:spPr>
          <a:xfrm rot="0">
            <a:off x="7730015" y="4286272"/>
            <a:ext cx="1967414" cy="607999"/>
          </a:xfrm>
          <a:prstGeom prst="rect">
            <a:avLst/>
          </a:prstGeom>
        </p:spPr>
        <p:txBody>
          <a:bodyPr anchor="t" rtlCol="false" tIns="0" lIns="0" bIns="0" rIns="0">
            <a:spAutoFit/>
          </a:bodyPr>
          <a:lstStyle/>
          <a:p>
            <a:pPr algn="r">
              <a:lnSpc>
                <a:spcPts val="4813"/>
              </a:lnSpc>
            </a:pPr>
            <a:r>
              <a:rPr lang="en-US" b="true" sz="3438">
                <a:solidFill>
                  <a:srgbClr val="222A9B"/>
                </a:solidFill>
                <a:latin typeface="Public Sans Bold"/>
                <a:ea typeface="Public Sans Bold"/>
                <a:cs typeface="Public Sans Bold"/>
                <a:sym typeface="Public Sans Bold"/>
              </a:rPr>
              <a:t>Step 3</a:t>
            </a:r>
          </a:p>
        </p:txBody>
      </p:sp>
      <p:grpSp>
        <p:nvGrpSpPr>
          <p:cNvPr name="Group 13" id="13"/>
          <p:cNvGrpSpPr/>
          <p:nvPr/>
        </p:nvGrpSpPr>
        <p:grpSpPr>
          <a:xfrm rot="0">
            <a:off x="9985850" y="4495287"/>
            <a:ext cx="7701051" cy="1260831"/>
            <a:chOff x="0" y="0"/>
            <a:chExt cx="10268068" cy="1681108"/>
          </a:xfrm>
        </p:grpSpPr>
        <p:sp>
          <p:nvSpPr>
            <p:cNvPr name="TextBox 14" id="14"/>
            <p:cNvSpPr txBox="true"/>
            <p:nvPr/>
          </p:nvSpPr>
          <p:spPr>
            <a:xfrm rot="0">
              <a:off x="0" y="640742"/>
              <a:ext cx="10268068" cy="1040366"/>
            </a:xfrm>
            <a:prstGeom prst="rect">
              <a:avLst/>
            </a:prstGeom>
          </p:spPr>
          <p:txBody>
            <a:bodyPr anchor="t" rtlCol="false" tIns="0" lIns="0" bIns="0" rIns="0">
              <a:spAutoFit/>
            </a:bodyPr>
            <a:lstStyle/>
            <a:p>
              <a:pPr algn="l">
                <a:lnSpc>
                  <a:spcPts val="3162"/>
                </a:lnSpc>
              </a:pPr>
              <a:r>
                <a:rPr lang="en-US" sz="2258">
                  <a:solidFill>
                    <a:srgbClr val="343434"/>
                  </a:solidFill>
                  <a:latin typeface="Public Sans"/>
                  <a:ea typeface="Public Sans"/>
                  <a:cs typeface="Public Sans"/>
                  <a:sym typeface="Public Sans"/>
                </a:rPr>
                <a:t>Traditional machine learning techniques such as logical regression and handling imbalance dataset using SMOTE</a:t>
              </a:r>
            </a:p>
          </p:txBody>
        </p:sp>
        <p:sp>
          <p:nvSpPr>
            <p:cNvPr name="TextBox 15" id="15"/>
            <p:cNvSpPr txBox="true"/>
            <p:nvPr/>
          </p:nvSpPr>
          <p:spPr>
            <a:xfrm rot="0">
              <a:off x="0" y="-57150"/>
              <a:ext cx="10268068" cy="589043"/>
            </a:xfrm>
            <a:prstGeom prst="rect">
              <a:avLst/>
            </a:prstGeom>
          </p:spPr>
          <p:txBody>
            <a:bodyPr anchor="t" rtlCol="false" tIns="0" lIns="0" bIns="0" rIns="0">
              <a:spAutoFit/>
            </a:bodyPr>
            <a:lstStyle/>
            <a:p>
              <a:pPr algn="l">
                <a:lnSpc>
                  <a:spcPts val="3737"/>
                </a:lnSpc>
              </a:pPr>
              <a:r>
                <a:rPr lang="en-US" sz="2669" i="true">
                  <a:solidFill>
                    <a:srgbClr val="222A9B"/>
                  </a:solidFill>
                  <a:latin typeface="Public Sans Italics"/>
                  <a:ea typeface="Public Sans Italics"/>
                  <a:cs typeface="Public Sans Italics"/>
                  <a:sym typeface="Public Sans Italics"/>
                </a:rPr>
                <a:t>Model Development</a:t>
              </a:r>
            </a:p>
          </p:txBody>
        </p:sp>
      </p:grpSp>
      <p:sp>
        <p:nvSpPr>
          <p:cNvPr name="TextBox 16" id="16"/>
          <p:cNvSpPr txBox="true"/>
          <p:nvPr/>
        </p:nvSpPr>
        <p:spPr>
          <a:xfrm rot="0">
            <a:off x="7146420" y="5854963"/>
            <a:ext cx="2551009" cy="763071"/>
          </a:xfrm>
          <a:prstGeom prst="rect">
            <a:avLst/>
          </a:prstGeom>
        </p:spPr>
        <p:txBody>
          <a:bodyPr anchor="t" rtlCol="false" tIns="0" lIns="0" bIns="0" rIns="0">
            <a:spAutoFit/>
          </a:bodyPr>
          <a:lstStyle/>
          <a:p>
            <a:pPr algn="r">
              <a:lnSpc>
                <a:spcPts val="6240"/>
              </a:lnSpc>
            </a:pPr>
            <a:r>
              <a:rPr lang="en-US" b="true" sz="4457">
                <a:solidFill>
                  <a:srgbClr val="222A9B"/>
                </a:solidFill>
                <a:latin typeface="Public Sans Bold"/>
                <a:ea typeface="Public Sans Bold"/>
                <a:cs typeface="Public Sans Bold"/>
                <a:sym typeface="Public Sans Bold"/>
              </a:rPr>
              <a:t>Step 4</a:t>
            </a:r>
          </a:p>
        </p:txBody>
      </p:sp>
      <p:grpSp>
        <p:nvGrpSpPr>
          <p:cNvPr name="Group 17" id="17"/>
          <p:cNvGrpSpPr/>
          <p:nvPr/>
        </p:nvGrpSpPr>
        <p:grpSpPr>
          <a:xfrm rot="0">
            <a:off x="9985850" y="6199346"/>
            <a:ext cx="7701051" cy="891191"/>
            <a:chOff x="0" y="0"/>
            <a:chExt cx="10268068" cy="1188254"/>
          </a:xfrm>
        </p:grpSpPr>
        <p:sp>
          <p:nvSpPr>
            <p:cNvPr name="TextBox 18" id="18"/>
            <p:cNvSpPr txBox="true"/>
            <p:nvPr/>
          </p:nvSpPr>
          <p:spPr>
            <a:xfrm rot="0">
              <a:off x="0" y="668205"/>
              <a:ext cx="10268068" cy="520050"/>
            </a:xfrm>
            <a:prstGeom prst="rect">
              <a:avLst/>
            </a:prstGeom>
          </p:spPr>
          <p:txBody>
            <a:bodyPr anchor="t" rtlCol="false" tIns="0" lIns="0" bIns="0" rIns="0">
              <a:spAutoFit/>
            </a:bodyPr>
            <a:lstStyle/>
            <a:p>
              <a:pPr algn="l">
                <a:lnSpc>
                  <a:spcPts val="3261"/>
                </a:lnSpc>
              </a:pPr>
              <a:r>
                <a:rPr lang="en-US" sz="2329">
                  <a:solidFill>
                    <a:srgbClr val="343434"/>
                  </a:solidFill>
                  <a:latin typeface="Public Sans"/>
                  <a:ea typeface="Public Sans"/>
                  <a:cs typeface="Public Sans"/>
                  <a:sym typeface="Public Sans"/>
                </a:rPr>
                <a:t>Precision, Recall and F1-Score</a:t>
              </a:r>
            </a:p>
          </p:txBody>
        </p:sp>
        <p:sp>
          <p:nvSpPr>
            <p:cNvPr name="TextBox 19" id="19"/>
            <p:cNvSpPr txBox="true"/>
            <p:nvPr/>
          </p:nvSpPr>
          <p:spPr>
            <a:xfrm rot="0">
              <a:off x="0" y="-57150"/>
              <a:ext cx="10268068" cy="611620"/>
            </a:xfrm>
            <a:prstGeom prst="rect">
              <a:avLst/>
            </a:prstGeom>
          </p:spPr>
          <p:txBody>
            <a:bodyPr anchor="t" rtlCol="false" tIns="0" lIns="0" bIns="0" rIns="0">
              <a:spAutoFit/>
            </a:bodyPr>
            <a:lstStyle/>
            <a:p>
              <a:pPr algn="l">
                <a:lnSpc>
                  <a:spcPts val="3853"/>
                </a:lnSpc>
              </a:pPr>
              <a:r>
                <a:rPr lang="en-US" sz="2752" i="true">
                  <a:solidFill>
                    <a:srgbClr val="222A9B"/>
                  </a:solidFill>
                  <a:latin typeface="Public Sans Italics"/>
                  <a:ea typeface="Public Sans Italics"/>
                  <a:cs typeface="Public Sans Italics"/>
                  <a:sym typeface="Public Sans Italics"/>
                </a:rPr>
                <a:t>Evaluation</a:t>
              </a:r>
            </a:p>
          </p:txBody>
        </p:sp>
      </p:grpSp>
      <p:sp>
        <p:nvSpPr>
          <p:cNvPr name="TextBox 20" id="20"/>
          <p:cNvSpPr txBox="true"/>
          <p:nvPr/>
        </p:nvSpPr>
        <p:spPr>
          <a:xfrm rot="0">
            <a:off x="6585170" y="7683860"/>
            <a:ext cx="3112259" cy="938184"/>
          </a:xfrm>
          <a:prstGeom prst="rect">
            <a:avLst/>
          </a:prstGeom>
        </p:spPr>
        <p:txBody>
          <a:bodyPr anchor="t" rtlCol="false" tIns="0" lIns="0" bIns="0" rIns="0">
            <a:spAutoFit/>
          </a:bodyPr>
          <a:lstStyle/>
          <a:p>
            <a:pPr algn="r">
              <a:lnSpc>
                <a:spcPts val="7614"/>
              </a:lnSpc>
            </a:pPr>
            <a:r>
              <a:rPr lang="en-US" b="true" sz="5438">
                <a:solidFill>
                  <a:srgbClr val="222A9B"/>
                </a:solidFill>
                <a:latin typeface="Public Sans Bold"/>
                <a:ea typeface="Public Sans Bold"/>
                <a:cs typeface="Public Sans Bold"/>
                <a:sym typeface="Public Sans Bold"/>
              </a:rPr>
              <a:t>Step 5</a:t>
            </a:r>
          </a:p>
        </p:txBody>
      </p:sp>
      <p:grpSp>
        <p:nvGrpSpPr>
          <p:cNvPr name="Group 21" id="21"/>
          <p:cNvGrpSpPr/>
          <p:nvPr/>
        </p:nvGrpSpPr>
        <p:grpSpPr>
          <a:xfrm rot="0">
            <a:off x="9985850" y="7798160"/>
            <a:ext cx="7701051" cy="1304674"/>
            <a:chOff x="0" y="0"/>
            <a:chExt cx="10268068" cy="1739566"/>
          </a:xfrm>
        </p:grpSpPr>
        <p:sp>
          <p:nvSpPr>
            <p:cNvPr name="TextBox 22" id="22"/>
            <p:cNvSpPr txBox="true"/>
            <p:nvPr/>
          </p:nvSpPr>
          <p:spPr>
            <a:xfrm rot="0">
              <a:off x="0" y="668205"/>
              <a:ext cx="10268068" cy="1071361"/>
            </a:xfrm>
            <a:prstGeom prst="rect">
              <a:avLst/>
            </a:prstGeom>
          </p:spPr>
          <p:txBody>
            <a:bodyPr anchor="t" rtlCol="false" tIns="0" lIns="0" bIns="0" rIns="0">
              <a:spAutoFit/>
            </a:bodyPr>
            <a:lstStyle/>
            <a:p>
              <a:pPr algn="l">
                <a:lnSpc>
                  <a:spcPts val="3261"/>
                </a:lnSpc>
              </a:pPr>
              <a:r>
                <a:rPr lang="en-US" sz="2329">
                  <a:solidFill>
                    <a:srgbClr val="343434"/>
                  </a:solidFill>
                  <a:latin typeface="Public Sans"/>
                  <a:ea typeface="Public Sans"/>
                  <a:cs typeface="Public Sans"/>
                  <a:sym typeface="Public Sans"/>
                </a:rPr>
                <a:t>API Development using flask, UI development and Integration</a:t>
              </a:r>
            </a:p>
          </p:txBody>
        </p:sp>
        <p:sp>
          <p:nvSpPr>
            <p:cNvPr name="TextBox 23" id="23"/>
            <p:cNvSpPr txBox="true"/>
            <p:nvPr/>
          </p:nvSpPr>
          <p:spPr>
            <a:xfrm rot="0">
              <a:off x="0" y="-57150"/>
              <a:ext cx="10268068" cy="611620"/>
            </a:xfrm>
            <a:prstGeom prst="rect">
              <a:avLst/>
            </a:prstGeom>
          </p:spPr>
          <p:txBody>
            <a:bodyPr anchor="t" rtlCol="false" tIns="0" lIns="0" bIns="0" rIns="0">
              <a:spAutoFit/>
            </a:bodyPr>
            <a:lstStyle/>
            <a:p>
              <a:pPr algn="l">
                <a:lnSpc>
                  <a:spcPts val="3853"/>
                </a:lnSpc>
              </a:pPr>
              <a:r>
                <a:rPr lang="en-US" sz="2752" i="true">
                  <a:solidFill>
                    <a:srgbClr val="222A9B"/>
                  </a:solidFill>
                  <a:latin typeface="Public Sans Italics"/>
                  <a:ea typeface="Public Sans Italics"/>
                  <a:cs typeface="Public Sans Italics"/>
                  <a:sym typeface="Public Sans Italics"/>
                </a:rPr>
                <a:t>Deployment</a:t>
              </a:r>
            </a:p>
          </p:txBody>
        </p:sp>
      </p:grpSp>
      <p:sp>
        <p:nvSpPr>
          <p:cNvPr name="TextBox 24" id="24"/>
          <p:cNvSpPr txBox="true"/>
          <p:nvPr/>
        </p:nvSpPr>
        <p:spPr>
          <a:xfrm rot="0">
            <a:off x="3684832" y="3304327"/>
            <a:ext cx="5459168" cy="2889243"/>
          </a:xfrm>
          <a:prstGeom prst="rect">
            <a:avLst/>
          </a:prstGeom>
        </p:spPr>
        <p:txBody>
          <a:bodyPr anchor="t" rtlCol="false" tIns="0" lIns="0" bIns="0" rIns="0">
            <a:spAutoFit/>
          </a:bodyPr>
          <a:lstStyle/>
          <a:p>
            <a:pPr algn="l">
              <a:lnSpc>
                <a:spcPts val="7700"/>
              </a:lnSpc>
            </a:pPr>
            <a:r>
              <a:rPr lang="en-US" b="true" sz="5500" i="true">
                <a:solidFill>
                  <a:srgbClr val="222A9B"/>
                </a:solidFill>
                <a:latin typeface="Public Sans Bold Italics"/>
                <a:ea typeface="Public Sans Bold Italics"/>
                <a:cs typeface="Public Sans Bold Italics"/>
                <a:sym typeface="Public Sans Bold Italics"/>
              </a:rPr>
              <a:t>Technology Behind Detection</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613317" y="2105017"/>
            <a:ext cx="6006880" cy="3003440"/>
          </a:xfrm>
          <a:custGeom>
            <a:avLst/>
            <a:gdLst/>
            <a:ahLst/>
            <a:cxnLst/>
            <a:rect r="r" b="b" t="t" l="l"/>
            <a:pathLst>
              <a:path h="3003440" w="6006880">
                <a:moveTo>
                  <a:pt x="0" y="0"/>
                </a:moveTo>
                <a:lnTo>
                  <a:pt x="6006880" y="0"/>
                </a:lnTo>
                <a:lnTo>
                  <a:pt x="6006880" y="3003440"/>
                </a:lnTo>
                <a:lnTo>
                  <a:pt x="0" y="3003440"/>
                </a:lnTo>
                <a:lnTo>
                  <a:pt x="0" y="0"/>
                </a:lnTo>
                <a:close/>
              </a:path>
            </a:pathLst>
          </a:custGeom>
          <a:blipFill>
            <a:blip r:embed="rId2"/>
            <a:stretch>
              <a:fillRect l="0" t="0" r="0" b="0"/>
            </a:stretch>
          </a:blipFill>
        </p:spPr>
      </p:sp>
      <p:sp>
        <p:nvSpPr>
          <p:cNvPr name="Freeform 3" id="3"/>
          <p:cNvSpPr/>
          <p:nvPr/>
        </p:nvSpPr>
        <p:spPr>
          <a:xfrm flipH="false" flipV="false" rot="0">
            <a:off x="12721009" y="6649720"/>
            <a:ext cx="4756629" cy="2955410"/>
          </a:xfrm>
          <a:custGeom>
            <a:avLst/>
            <a:gdLst/>
            <a:ahLst/>
            <a:cxnLst/>
            <a:rect r="r" b="b" t="t" l="l"/>
            <a:pathLst>
              <a:path h="2955410" w="4756629">
                <a:moveTo>
                  <a:pt x="0" y="0"/>
                </a:moveTo>
                <a:lnTo>
                  <a:pt x="4756630" y="0"/>
                </a:lnTo>
                <a:lnTo>
                  <a:pt x="4756630" y="2955410"/>
                </a:lnTo>
                <a:lnTo>
                  <a:pt x="0" y="2955410"/>
                </a:lnTo>
                <a:lnTo>
                  <a:pt x="0" y="0"/>
                </a:lnTo>
                <a:close/>
              </a:path>
            </a:pathLst>
          </a:custGeom>
          <a:blipFill>
            <a:blip r:embed="rId3">
              <a:alphaModFix amt="23000"/>
            </a:blip>
            <a:stretch>
              <a:fillRect l="-23676" t="-24644" r="0" b="-24644"/>
            </a:stretch>
          </a:blipFill>
        </p:spPr>
      </p:sp>
      <p:sp>
        <p:nvSpPr>
          <p:cNvPr name="Freeform 4" id="4"/>
          <p:cNvSpPr/>
          <p:nvPr/>
        </p:nvSpPr>
        <p:spPr>
          <a:xfrm flipH="false" flipV="false" rot="0">
            <a:off x="14832683" y="-774656"/>
            <a:ext cx="8307453" cy="6337190"/>
          </a:xfrm>
          <a:custGeom>
            <a:avLst/>
            <a:gdLst/>
            <a:ahLst/>
            <a:cxnLst/>
            <a:rect r="r" b="b" t="t" l="l"/>
            <a:pathLst>
              <a:path h="6337190" w="8307453">
                <a:moveTo>
                  <a:pt x="0" y="0"/>
                </a:moveTo>
                <a:lnTo>
                  <a:pt x="8307454" y="0"/>
                </a:lnTo>
                <a:lnTo>
                  <a:pt x="8307454" y="6337190"/>
                </a:lnTo>
                <a:lnTo>
                  <a:pt x="0" y="6337190"/>
                </a:lnTo>
                <a:lnTo>
                  <a:pt x="0" y="0"/>
                </a:lnTo>
                <a:close/>
              </a:path>
            </a:pathLst>
          </a:custGeom>
          <a:blipFill>
            <a:blip r:embed="rId4">
              <a:alphaModFix amt="49000"/>
              <a:extLst>
                <a:ext uri="{96DAC541-7B7A-43D3-8B79-37D633B846F1}">
                  <asvg:svgBlip xmlns:asvg="http://schemas.microsoft.com/office/drawing/2016/SVG/main" r:embed="rId5"/>
                </a:ext>
              </a:extLst>
            </a:blip>
            <a:stretch>
              <a:fillRect l="0" t="0" r="0" b="0"/>
            </a:stretch>
          </a:blipFill>
        </p:spPr>
      </p:sp>
      <p:grpSp>
        <p:nvGrpSpPr>
          <p:cNvPr name="Group 5" id="5"/>
          <p:cNvGrpSpPr/>
          <p:nvPr/>
        </p:nvGrpSpPr>
        <p:grpSpPr>
          <a:xfrm rot="0">
            <a:off x="1028700" y="3606737"/>
            <a:ext cx="162052" cy="162052"/>
            <a:chOff x="0" y="0"/>
            <a:chExt cx="6350000" cy="6350000"/>
          </a:xfrm>
        </p:grpSpPr>
        <p:sp>
          <p:nvSpPr>
            <p:cNvPr name="Freeform 6" id="6"/>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222A9B"/>
            </a:solidFill>
          </p:spPr>
        </p:sp>
      </p:grpSp>
      <p:grpSp>
        <p:nvGrpSpPr>
          <p:cNvPr name="Group 7" id="7"/>
          <p:cNvGrpSpPr/>
          <p:nvPr/>
        </p:nvGrpSpPr>
        <p:grpSpPr>
          <a:xfrm rot="0">
            <a:off x="1028700" y="5143500"/>
            <a:ext cx="5728349" cy="1506220"/>
            <a:chOff x="0" y="0"/>
            <a:chExt cx="7637799" cy="2008293"/>
          </a:xfrm>
        </p:grpSpPr>
        <p:grpSp>
          <p:nvGrpSpPr>
            <p:cNvPr name="Group 8" id="8"/>
            <p:cNvGrpSpPr/>
            <p:nvPr/>
          </p:nvGrpSpPr>
          <p:grpSpPr>
            <a:xfrm rot="0">
              <a:off x="0" y="249767"/>
              <a:ext cx="216069" cy="216069"/>
              <a:chOff x="0" y="0"/>
              <a:chExt cx="6350000" cy="6350000"/>
            </a:xfrm>
          </p:grpSpPr>
          <p:sp>
            <p:nvSpPr>
              <p:cNvPr name="Freeform 9" id="9"/>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222A9B"/>
              </a:solidFill>
            </p:spPr>
          </p:sp>
        </p:grpSp>
        <p:sp>
          <p:nvSpPr>
            <p:cNvPr name="TextBox 10" id="10"/>
            <p:cNvSpPr txBox="true"/>
            <p:nvPr/>
          </p:nvSpPr>
          <p:spPr>
            <a:xfrm rot="0">
              <a:off x="1123472" y="-57150"/>
              <a:ext cx="6514327" cy="2065443"/>
            </a:xfrm>
            <a:prstGeom prst="rect">
              <a:avLst/>
            </a:prstGeom>
          </p:spPr>
          <p:txBody>
            <a:bodyPr anchor="t" rtlCol="false" tIns="0" lIns="0" bIns="0" rIns="0">
              <a:spAutoFit/>
            </a:bodyPr>
            <a:lstStyle/>
            <a:p>
              <a:pPr algn="l">
                <a:lnSpc>
                  <a:spcPts val="3079"/>
                </a:lnSpc>
              </a:pPr>
              <a:r>
                <a:rPr lang="en-US" b="true" sz="2200">
                  <a:solidFill>
                    <a:srgbClr val="343434"/>
                  </a:solidFill>
                  <a:latin typeface="Public Sans Bold"/>
                  <a:ea typeface="Public Sans Bold"/>
                  <a:cs typeface="Public Sans Bold"/>
                  <a:sym typeface="Public Sans Bold"/>
                </a:rPr>
                <a:t>Easy-to-use interface with pop-up alerts that notify users of potential threats, enhancing overall browsing safety.</a:t>
              </a:r>
            </a:p>
          </p:txBody>
        </p:sp>
      </p:grpSp>
      <p:grpSp>
        <p:nvGrpSpPr>
          <p:cNvPr name="Group 11" id="11"/>
          <p:cNvGrpSpPr/>
          <p:nvPr/>
        </p:nvGrpSpPr>
        <p:grpSpPr>
          <a:xfrm rot="0">
            <a:off x="1028700" y="6962155"/>
            <a:ext cx="5728349" cy="1506220"/>
            <a:chOff x="0" y="0"/>
            <a:chExt cx="7637799" cy="2008293"/>
          </a:xfrm>
        </p:grpSpPr>
        <p:grpSp>
          <p:nvGrpSpPr>
            <p:cNvPr name="Group 12" id="12"/>
            <p:cNvGrpSpPr/>
            <p:nvPr/>
          </p:nvGrpSpPr>
          <p:grpSpPr>
            <a:xfrm rot="0">
              <a:off x="0" y="249767"/>
              <a:ext cx="216069" cy="216069"/>
              <a:chOff x="0" y="0"/>
              <a:chExt cx="6350000" cy="6350000"/>
            </a:xfrm>
          </p:grpSpPr>
          <p:sp>
            <p:nvSpPr>
              <p:cNvPr name="Freeform 13" id="13"/>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222A9B"/>
              </a:solidFill>
            </p:spPr>
          </p:sp>
        </p:grpSp>
        <p:sp>
          <p:nvSpPr>
            <p:cNvPr name="TextBox 14" id="14"/>
            <p:cNvSpPr txBox="true"/>
            <p:nvPr/>
          </p:nvSpPr>
          <p:spPr>
            <a:xfrm rot="0">
              <a:off x="1123472" y="-57150"/>
              <a:ext cx="6514327" cy="2065443"/>
            </a:xfrm>
            <a:prstGeom prst="rect">
              <a:avLst/>
            </a:prstGeom>
          </p:spPr>
          <p:txBody>
            <a:bodyPr anchor="t" rtlCol="false" tIns="0" lIns="0" bIns="0" rIns="0">
              <a:spAutoFit/>
            </a:bodyPr>
            <a:lstStyle/>
            <a:p>
              <a:pPr algn="l">
                <a:lnSpc>
                  <a:spcPts val="3079"/>
                </a:lnSpc>
              </a:pPr>
              <a:r>
                <a:rPr lang="en-US" b="true" sz="2200">
                  <a:solidFill>
                    <a:srgbClr val="343434"/>
                  </a:solidFill>
                  <a:latin typeface="Public Sans Bold"/>
                  <a:ea typeface="Public Sans Bold"/>
                  <a:cs typeface="Public Sans Bold"/>
                  <a:sym typeface="Public Sans Bold"/>
                </a:rPr>
                <a:t>Seamless Integration: Designed to work effortlessly with your Chrome browser, requiring minimal setup and maintenance.</a:t>
              </a:r>
            </a:p>
          </p:txBody>
        </p:sp>
      </p:grpSp>
      <p:sp>
        <p:nvSpPr>
          <p:cNvPr name="Freeform 15" id="15"/>
          <p:cNvSpPr/>
          <p:nvPr/>
        </p:nvSpPr>
        <p:spPr>
          <a:xfrm flipH="false" flipV="false" rot="0">
            <a:off x="9546563" y="4041160"/>
            <a:ext cx="6070492" cy="3674106"/>
          </a:xfrm>
          <a:custGeom>
            <a:avLst/>
            <a:gdLst/>
            <a:ahLst/>
            <a:cxnLst/>
            <a:rect r="r" b="b" t="t" l="l"/>
            <a:pathLst>
              <a:path h="3674106" w="6070492">
                <a:moveTo>
                  <a:pt x="0" y="0"/>
                </a:moveTo>
                <a:lnTo>
                  <a:pt x="6070492" y="0"/>
                </a:lnTo>
                <a:lnTo>
                  <a:pt x="6070492" y="3674105"/>
                </a:lnTo>
                <a:lnTo>
                  <a:pt x="0" y="3674105"/>
                </a:lnTo>
                <a:lnTo>
                  <a:pt x="0" y="0"/>
                </a:lnTo>
                <a:close/>
              </a:path>
            </a:pathLst>
          </a:custGeom>
          <a:blipFill>
            <a:blip r:embed="rId6"/>
            <a:stretch>
              <a:fillRect l="-22116" t="-8449" r="-19213" b="-14331"/>
            </a:stretch>
          </a:blipFill>
          <a:ln w="38100" cap="rnd">
            <a:solidFill>
              <a:srgbClr val="000000"/>
            </a:solidFill>
            <a:prstDash val="solid"/>
            <a:round/>
          </a:ln>
        </p:spPr>
      </p:sp>
      <p:sp>
        <p:nvSpPr>
          <p:cNvPr name="TextBox 16" id="16"/>
          <p:cNvSpPr txBox="true"/>
          <p:nvPr/>
        </p:nvSpPr>
        <p:spPr>
          <a:xfrm rot="0">
            <a:off x="1871304" y="3309188"/>
            <a:ext cx="4885745" cy="1563370"/>
          </a:xfrm>
          <a:prstGeom prst="rect">
            <a:avLst/>
          </a:prstGeom>
        </p:spPr>
        <p:txBody>
          <a:bodyPr anchor="t" rtlCol="false" tIns="0" lIns="0" bIns="0" rIns="0">
            <a:spAutoFit/>
          </a:bodyPr>
          <a:lstStyle/>
          <a:p>
            <a:pPr algn="l">
              <a:lnSpc>
                <a:spcPts val="3080"/>
              </a:lnSpc>
            </a:pPr>
            <a:r>
              <a:rPr lang="en-US" b="true" sz="2200">
                <a:solidFill>
                  <a:srgbClr val="343434"/>
                </a:solidFill>
                <a:latin typeface="Public Sans Bold"/>
                <a:ea typeface="Public Sans Bold"/>
                <a:cs typeface="Public Sans Bold"/>
                <a:sym typeface="Public Sans Bold"/>
              </a:rPr>
              <a:t>Instant Detection: analyzes in real-time, identifying and flagging malicious clickbaits before they can cause harm.</a:t>
            </a:r>
          </a:p>
        </p:txBody>
      </p:sp>
      <p:sp>
        <p:nvSpPr>
          <p:cNvPr name="TextBox 17" id="17"/>
          <p:cNvSpPr txBox="true"/>
          <p:nvPr/>
        </p:nvSpPr>
        <p:spPr>
          <a:xfrm rot="0">
            <a:off x="1028700" y="923925"/>
            <a:ext cx="10581427" cy="1749425"/>
          </a:xfrm>
          <a:prstGeom prst="rect">
            <a:avLst/>
          </a:prstGeom>
        </p:spPr>
        <p:txBody>
          <a:bodyPr anchor="t" rtlCol="false" tIns="0" lIns="0" bIns="0" rIns="0">
            <a:spAutoFit/>
          </a:bodyPr>
          <a:lstStyle/>
          <a:p>
            <a:pPr algn="l">
              <a:lnSpc>
                <a:spcPts val="7000"/>
              </a:lnSpc>
            </a:pPr>
            <a:r>
              <a:rPr lang="en-US" sz="5000" b="true">
                <a:solidFill>
                  <a:srgbClr val="222A9B"/>
                </a:solidFill>
                <a:latin typeface="Public Sans Bold"/>
                <a:ea typeface="Public Sans Bold"/>
                <a:cs typeface="Public Sans Bold"/>
                <a:sym typeface="Public Sans Bold"/>
              </a:rPr>
              <a:t>Real-Time Defence for Secure Browsing</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E1F5FA"/>
        </a:solidFill>
      </p:bgPr>
    </p:bg>
    <p:spTree>
      <p:nvGrpSpPr>
        <p:cNvPr id="1" name=""/>
        <p:cNvGrpSpPr/>
        <p:nvPr/>
      </p:nvGrpSpPr>
      <p:grpSpPr>
        <a:xfrm>
          <a:off x="0" y="0"/>
          <a:ext cx="0" cy="0"/>
          <a:chOff x="0" y="0"/>
          <a:chExt cx="0" cy="0"/>
        </a:xfrm>
      </p:grpSpPr>
      <p:sp>
        <p:nvSpPr>
          <p:cNvPr name="Freeform 2" id="2"/>
          <p:cNvSpPr/>
          <p:nvPr/>
        </p:nvSpPr>
        <p:spPr>
          <a:xfrm flipH="false" flipV="false" rot="0">
            <a:off x="6969583" y="-190947"/>
            <a:ext cx="12194129" cy="4647434"/>
          </a:xfrm>
          <a:custGeom>
            <a:avLst/>
            <a:gdLst/>
            <a:ahLst/>
            <a:cxnLst/>
            <a:rect r="r" b="b" t="t" l="l"/>
            <a:pathLst>
              <a:path h="4647434" w="12194129">
                <a:moveTo>
                  <a:pt x="0" y="0"/>
                </a:moveTo>
                <a:lnTo>
                  <a:pt x="12194129" y="0"/>
                </a:lnTo>
                <a:lnTo>
                  <a:pt x="12194129" y="4647434"/>
                </a:lnTo>
                <a:lnTo>
                  <a:pt x="0" y="4647434"/>
                </a:lnTo>
                <a:lnTo>
                  <a:pt x="0" y="0"/>
                </a:lnTo>
                <a:close/>
              </a:path>
            </a:pathLst>
          </a:custGeom>
          <a:blipFill>
            <a:blip r:embed="rId2"/>
            <a:stretch>
              <a:fillRect l="0" t="0" r="0" b="-1783"/>
            </a:stretch>
          </a:blipFill>
        </p:spPr>
      </p:sp>
      <p:sp>
        <p:nvSpPr>
          <p:cNvPr name="Freeform 3" id="3"/>
          <p:cNvSpPr/>
          <p:nvPr/>
        </p:nvSpPr>
        <p:spPr>
          <a:xfrm flipH="false" flipV="false" rot="0">
            <a:off x="-311195" y="-190947"/>
            <a:ext cx="3416549" cy="7486462"/>
          </a:xfrm>
          <a:custGeom>
            <a:avLst/>
            <a:gdLst/>
            <a:ahLst/>
            <a:cxnLst/>
            <a:rect r="r" b="b" t="t" l="l"/>
            <a:pathLst>
              <a:path h="7486462" w="3416549">
                <a:moveTo>
                  <a:pt x="0" y="0"/>
                </a:moveTo>
                <a:lnTo>
                  <a:pt x="3416549" y="0"/>
                </a:lnTo>
                <a:lnTo>
                  <a:pt x="3416549" y="7486462"/>
                </a:lnTo>
                <a:lnTo>
                  <a:pt x="0" y="748646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3388640" y="5442046"/>
            <a:ext cx="5535207" cy="5213159"/>
          </a:xfrm>
          <a:custGeom>
            <a:avLst/>
            <a:gdLst/>
            <a:ahLst/>
            <a:cxnLst/>
            <a:rect r="r" b="b" t="t" l="l"/>
            <a:pathLst>
              <a:path h="5213159" w="5535207">
                <a:moveTo>
                  <a:pt x="0" y="0"/>
                </a:moveTo>
                <a:lnTo>
                  <a:pt x="5535208" y="0"/>
                </a:lnTo>
                <a:lnTo>
                  <a:pt x="5535208" y="5213158"/>
                </a:lnTo>
                <a:lnTo>
                  <a:pt x="0" y="521315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5" id="5"/>
          <p:cNvSpPr txBox="true"/>
          <p:nvPr/>
        </p:nvSpPr>
        <p:spPr>
          <a:xfrm rot="0">
            <a:off x="1262019" y="473320"/>
            <a:ext cx="6732107" cy="1856759"/>
          </a:xfrm>
          <a:prstGeom prst="rect">
            <a:avLst/>
          </a:prstGeom>
        </p:spPr>
        <p:txBody>
          <a:bodyPr anchor="t" rtlCol="false" tIns="0" lIns="0" bIns="0" rIns="0">
            <a:spAutoFit/>
          </a:bodyPr>
          <a:lstStyle/>
          <a:p>
            <a:pPr algn="ctr">
              <a:lnSpc>
                <a:spcPts val="7404"/>
              </a:lnSpc>
            </a:pPr>
            <a:r>
              <a:rPr lang="en-US" b="true" sz="5288" i="true">
                <a:solidFill>
                  <a:srgbClr val="222A9B"/>
                </a:solidFill>
                <a:latin typeface="Public Sans Bold Italics"/>
                <a:ea typeface="Public Sans Bold Italics"/>
                <a:cs typeface="Public Sans Bold Italics"/>
                <a:sym typeface="Public Sans Bold Italics"/>
              </a:rPr>
              <a:t>Developing the Model</a:t>
            </a:r>
          </a:p>
        </p:txBody>
      </p:sp>
      <p:sp>
        <p:nvSpPr>
          <p:cNvPr name="Freeform 6" id="6"/>
          <p:cNvSpPr/>
          <p:nvPr/>
        </p:nvSpPr>
        <p:spPr>
          <a:xfrm flipH="false" flipV="false" rot="0">
            <a:off x="-1980547" y="4242908"/>
            <a:ext cx="20448628" cy="6543729"/>
          </a:xfrm>
          <a:custGeom>
            <a:avLst/>
            <a:gdLst/>
            <a:ahLst/>
            <a:cxnLst/>
            <a:rect r="r" b="b" t="t" l="l"/>
            <a:pathLst>
              <a:path h="6543729" w="20448628">
                <a:moveTo>
                  <a:pt x="0" y="0"/>
                </a:moveTo>
                <a:lnTo>
                  <a:pt x="20448627" y="0"/>
                </a:lnTo>
                <a:lnTo>
                  <a:pt x="20448627" y="6543729"/>
                </a:lnTo>
                <a:lnTo>
                  <a:pt x="0" y="6543729"/>
                </a:lnTo>
                <a:lnTo>
                  <a:pt x="0" y="0"/>
                </a:lnTo>
                <a:close/>
              </a:path>
            </a:pathLst>
          </a:custGeom>
          <a:blipFill>
            <a:blip r:embed="rId7">
              <a:alphaModFix amt="61000"/>
            </a:blip>
            <a:stretch>
              <a:fillRect l="-25120" t="-1073" r="0" b="-1073"/>
            </a:stretch>
          </a:blipFill>
          <a:ln cap="sq">
            <a:noFill/>
            <a:prstDash val="solid"/>
            <a:miter/>
          </a:ln>
        </p:spPr>
      </p:sp>
      <p:sp>
        <p:nvSpPr>
          <p:cNvPr name="TextBox 7" id="7"/>
          <p:cNvSpPr txBox="true"/>
          <p:nvPr/>
        </p:nvSpPr>
        <p:spPr>
          <a:xfrm rot="0">
            <a:off x="14410349" y="5886632"/>
            <a:ext cx="2769470" cy="2399030"/>
          </a:xfrm>
          <a:prstGeom prst="rect">
            <a:avLst/>
          </a:prstGeom>
        </p:spPr>
        <p:txBody>
          <a:bodyPr anchor="t" rtlCol="false" tIns="0" lIns="0" bIns="0" rIns="0">
            <a:spAutoFit/>
          </a:bodyPr>
          <a:lstStyle/>
          <a:p>
            <a:pPr algn="l">
              <a:lnSpc>
                <a:spcPts val="3220"/>
              </a:lnSpc>
            </a:pPr>
            <a:r>
              <a:rPr lang="en-US" sz="2300">
                <a:solidFill>
                  <a:srgbClr val="004AAD"/>
                </a:solidFill>
                <a:latin typeface="Public Sans"/>
                <a:ea typeface="Public Sans"/>
                <a:cs typeface="Public Sans"/>
                <a:sym typeface="Public Sans"/>
              </a:rPr>
              <a:t>Prepares the model for training by specifying the optimizer, loss function, and evaluation metrics.</a:t>
            </a:r>
          </a:p>
        </p:txBody>
      </p:sp>
      <p:sp>
        <p:nvSpPr>
          <p:cNvPr name="TextBox 8" id="8"/>
          <p:cNvSpPr txBox="true"/>
          <p:nvPr/>
        </p:nvSpPr>
        <p:spPr>
          <a:xfrm rot="0">
            <a:off x="1028700" y="5886632"/>
            <a:ext cx="2769470" cy="2399030"/>
          </a:xfrm>
          <a:prstGeom prst="rect">
            <a:avLst/>
          </a:prstGeom>
        </p:spPr>
        <p:txBody>
          <a:bodyPr anchor="t" rtlCol="false" tIns="0" lIns="0" bIns="0" rIns="0">
            <a:spAutoFit/>
          </a:bodyPr>
          <a:lstStyle/>
          <a:p>
            <a:pPr algn="l">
              <a:lnSpc>
                <a:spcPts val="3220"/>
              </a:lnSpc>
            </a:pPr>
            <a:r>
              <a:rPr lang="en-US" sz="2300">
                <a:solidFill>
                  <a:srgbClr val="004AAD"/>
                </a:solidFill>
                <a:latin typeface="Public Sans"/>
                <a:ea typeface="Public Sans"/>
                <a:cs typeface="Public Sans"/>
                <a:sym typeface="Public Sans"/>
              </a:rPr>
              <a:t>Creating a dataset with 1000 key-words including equal number of malicious and non-malicious words.</a:t>
            </a:r>
          </a:p>
        </p:txBody>
      </p:sp>
      <p:sp>
        <p:nvSpPr>
          <p:cNvPr name="TextBox 9" id="9"/>
          <p:cNvSpPr txBox="true"/>
          <p:nvPr/>
        </p:nvSpPr>
        <p:spPr>
          <a:xfrm rot="0">
            <a:off x="7759265" y="5886632"/>
            <a:ext cx="2769470" cy="3199130"/>
          </a:xfrm>
          <a:prstGeom prst="rect">
            <a:avLst/>
          </a:prstGeom>
        </p:spPr>
        <p:txBody>
          <a:bodyPr anchor="t" rtlCol="false" tIns="0" lIns="0" bIns="0" rIns="0">
            <a:spAutoFit/>
          </a:bodyPr>
          <a:lstStyle/>
          <a:p>
            <a:pPr algn="l">
              <a:lnSpc>
                <a:spcPts val="3220"/>
              </a:lnSpc>
            </a:pPr>
            <a:r>
              <a:rPr lang="en-US" sz="2300">
                <a:solidFill>
                  <a:srgbClr val="004AAD"/>
                </a:solidFill>
                <a:latin typeface="Public Sans"/>
                <a:ea typeface="Public Sans"/>
                <a:cs typeface="Public Sans"/>
                <a:sym typeface="Public Sans"/>
              </a:rPr>
              <a:t>The model processes each word in the sequence, updating its internal state based on the context provided by previous words.</a:t>
            </a:r>
          </a:p>
        </p:txBody>
      </p:sp>
      <p:sp>
        <p:nvSpPr>
          <p:cNvPr name="TextBox 10" id="10"/>
          <p:cNvSpPr txBox="true"/>
          <p:nvPr/>
        </p:nvSpPr>
        <p:spPr>
          <a:xfrm rot="0">
            <a:off x="4393982" y="5886632"/>
            <a:ext cx="2769470" cy="3599180"/>
          </a:xfrm>
          <a:prstGeom prst="rect">
            <a:avLst/>
          </a:prstGeom>
        </p:spPr>
        <p:txBody>
          <a:bodyPr anchor="t" rtlCol="false" tIns="0" lIns="0" bIns="0" rIns="0">
            <a:spAutoFit/>
          </a:bodyPr>
          <a:lstStyle/>
          <a:p>
            <a:pPr algn="l">
              <a:lnSpc>
                <a:spcPts val="3220"/>
              </a:lnSpc>
            </a:pPr>
            <a:r>
              <a:rPr lang="en-US" sz="2300">
                <a:solidFill>
                  <a:srgbClr val="004AAD"/>
                </a:solidFill>
                <a:latin typeface="Public Sans"/>
                <a:ea typeface="Public Sans"/>
                <a:cs typeface="Public Sans"/>
                <a:sym typeface="Public Sans"/>
              </a:rPr>
              <a:t>Provides a numerical representation of words that captures their meanings and relationships, making it easier for the model to process text data.</a:t>
            </a:r>
          </a:p>
        </p:txBody>
      </p:sp>
      <p:sp>
        <p:nvSpPr>
          <p:cNvPr name="TextBox 11" id="11"/>
          <p:cNvSpPr txBox="true"/>
          <p:nvPr/>
        </p:nvSpPr>
        <p:spPr>
          <a:xfrm rot="0">
            <a:off x="11124547" y="5886632"/>
            <a:ext cx="2769470" cy="3999230"/>
          </a:xfrm>
          <a:prstGeom prst="rect">
            <a:avLst/>
          </a:prstGeom>
        </p:spPr>
        <p:txBody>
          <a:bodyPr anchor="t" rtlCol="false" tIns="0" lIns="0" bIns="0" rIns="0">
            <a:spAutoFit/>
          </a:bodyPr>
          <a:lstStyle/>
          <a:p>
            <a:pPr algn="l">
              <a:lnSpc>
                <a:spcPts val="3220"/>
              </a:lnSpc>
            </a:pPr>
            <a:r>
              <a:rPr lang="en-US" sz="2300">
                <a:solidFill>
                  <a:srgbClr val="004AAD"/>
                </a:solidFill>
                <a:latin typeface="Public Sans"/>
                <a:ea typeface="Public Sans"/>
                <a:cs typeface="Public Sans"/>
                <a:sym typeface="Public Sans"/>
              </a:rPr>
              <a:t>The Dense layer outputs a single value between 0 and 1, thanks to the sigmoid activation function, which represents the probability of the headline being malicious or not.</a:t>
            </a:r>
          </a:p>
        </p:txBody>
      </p:sp>
      <p:sp>
        <p:nvSpPr>
          <p:cNvPr name="TextBox 12" id="12"/>
          <p:cNvSpPr txBox="true"/>
          <p:nvPr/>
        </p:nvSpPr>
        <p:spPr>
          <a:xfrm rot="0">
            <a:off x="1028700" y="4711700"/>
            <a:ext cx="2239065" cy="431800"/>
          </a:xfrm>
          <a:prstGeom prst="rect">
            <a:avLst/>
          </a:prstGeom>
        </p:spPr>
        <p:txBody>
          <a:bodyPr anchor="t" rtlCol="false" tIns="0" lIns="0" bIns="0" rIns="0">
            <a:spAutoFit/>
          </a:bodyPr>
          <a:lstStyle/>
          <a:p>
            <a:pPr algn="l">
              <a:lnSpc>
                <a:spcPts val="3499"/>
              </a:lnSpc>
            </a:pPr>
            <a:r>
              <a:rPr lang="en-US" b="true" sz="2499">
                <a:solidFill>
                  <a:srgbClr val="004AAD"/>
                </a:solidFill>
                <a:latin typeface="Public Sans Bold"/>
                <a:ea typeface="Public Sans Bold"/>
                <a:cs typeface="Public Sans Bold"/>
                <a:sym typeface="Public Sans Bold"/>
              </a:rPr>
              <a:t>01 - DATASET</a:t>
            </a:r>
          </a:p>
        </p:txBody>
      </p:sp>
      <p:sp>
        <p:nvSpPr>
          <p:cNvPr name="TextBox 13" id="13"/>
          <p:cNvSpPr txBox="true"/>
          <p:nvPr/>
        </p:nvSpPr>
        <p:spPr>
          <a:xfrm rot="0">
            <a:off x="4393982" y="4625567"/>
            <a:ext cx="2623366" cy="869950"/>
          </a:xfrm>
          <a:prstGeom prst="rect">
            <a:avLst/>
          </a:prstGeom>
        </p:spPr>
        <p:txBody>
          <a:bodyPr anchor="t" rtlCol="false" tIns="0" lIns="0" bIns="0" rIns="0">
            <a:spAutoFit/>
          </a:bodyPr>
          <a:lstStyle/>
          <a:p>
            <a:pPr algn="l">
              <a:lnSpc>
                <a:spcPts val="3499"/>
              </a:lnSpc>
            </a:pPr>
            <a:r>
              <a:rPr lang="en-US" b="true" sz="2499">
                <a:solidFill>
                  <a:srgbClr val="004AAD"/>
                </a:solidFill>
                <a:latin typeface="Public Sans Bold"/>
                <a:ea typeface="Public Sans Bold"/>
                <a:cs typeface="Public Sans Bold"/>
                <a:sym typeface="Public Sans Bold"/>
              </a:rPr>
              <a:t>02 - EMBEDDING LAYER</a:t>
            </a:r>
          </a:p>
        </p:txBody>
      </p:sp>
      <p:sp>
        <p:nvSpPr>
          <p:cNvPr name="TextBox 14" id="14"/>
          <p:cNvSpPr txBox="true"/>
          <p:nvPr/>
        </p:nvSpPr>
        <p:spPr>
          <a:xfrm rot="0">
            <a:off x="7759265" y="4625567"/>
            <a:ext cx="2963998" cy="869950"/>
          </a:xfrm>
          <a:prstGeom prst="rect">
            <a:avLst/>
          </a:prstGeom>
        </p:spPr>
        <p:txBody>
          <a:bodyPr anchor="t" rtlCol="false" tIns="0" lIns="0" bIns="0" rIns="0">
            <a:spAutoFit/>
          </a:bodyPr>
          <a:lstStyle/>
          <a:p>
            <a:pPr algn="l">
              <a:lnSpc>
                <a:spcPts val="3499"/>
              </a:lnSpc>
            </a:pPr>
            <a:r>
              <a:rPr lang="en-US" b="true" sz="2499">
                <a:solidFill>
                  <a:srgbClr val="004AAD"/>
                </a:solidFill>
                <a:latin typeface="Public Sans Bold"/>
                <a:ea typeface="Public Sans Bold"/>
                <a:cs typeface="Public Sans Bold"/>
                <a:sym typeface="Public Sans Bold"/>
              </a:rPr>
              <a:t>03 - LSTM GRU PROCESSING</a:t>
            </a:r>
          </a:p>
        </p:txBody>
      </p:sp>
      <p:sp>
        <p:nvSpPr>
          <p:cNvPr name="TextBox 15" id="15"/>
          <p:cNvSpPr txBox="true"/>
          <p:nvPr/>
        </p:nvSpPr>
        <p:spPr>
          <a:xfrm rot="0">
            <a:off x="11124547" y="4625567"/>
            <a:ext cx="1942100" cy="869950"/>
          </a:xfrm>
          <a:prstGeom prst="rect">
            <a:avLst/>
          </a:prstGeom>
        </p:spPr>
        <p:txBody>
          <a:bodyPr anchor="t" rtlCol="false" tIns="0" lIns="0" bIns="0" rIns="0">
            <a:spAutoFit/>
          </a:bodyPr>
          <a:lstStyle/>
          <a:p>
            <a:pPr algn="l">
              <a:lnSpc>
                <a:spcPts val="3499"/>
              </a:lnSpc>
            </a:pPr>
            <a:r>
              <a:rPr lang="en-US" b="true" sz="2499">
                <a:solidFill>
                  <a:srgbClr val="004AAD"/>
                </a:solidFill>
                <a:latin typeface="Public Sans Bold"/>
                <a:ea typeface="Public Sans Bold"/>
                <a:cs typeface="Public Sans Bold"/>
                <a:sym typeface="Public Sans Bold"/>
              </a:rPr>
              <a:t>04 - DENSE LAYER</a:t>
            </a:r>
          </a:p>
        </p:txBody>
      </p:sp>
      <p:sp>
        <p:nvSpPr>
          <p:cNvPr name="TextBox 16" id="16"/>
          <p:cNvSpPr txBox="true"/>
          <p:nvPr/>
        </p:nvSpPr>
        <p:spPr>
          <a:xfrm rot="0">
            <a:off x="14410349" y="4711700"/>
            <a:ext cx="2260024" cy="431800"/>
          </a:xfrm>
          <a:prstGeom prst="rect">
            <a:avLst/>
          </a:prstGeom>
        </p:spPr>
        <p:txBody>
          <a:bodyPr anchor="t" rtlCol="false" tIns="0" lIns="0" bIns="0" rIns="0">
            <a:spAutoFit/>
          </a:bodyPr>
          <a:lstStyle/>
          <a:p>
            <a:pPr algn="l">
              <a:lnSpc>
                <a:spcPts val="3499"/>
              </a:lnSpc>
            </a:pPr>
            <a:r>
              <a:rPr lang="en-US" b="true" sz="2499">
                <a:solidFill>
                  <a:srgbClr val="004AAD"/>
                </a:solidFill>
                <a:latin typeface="Public Sans Bold"/>
                <a:ea typeface="Public Sans Bold"/>
                <a:cs typeface="Public Sans Bold"/>
                <a:sym typeface="Public Sans Bold"/>
              </a:rPr>
              <a:t>05 - COMPILE</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4736963"/>
            <a:ext cx="162052" cy="162052"/>
            <a:chOff x="0" y="0"/>
            <a:chExt cx="6350000" cy="6350000"/>
          </a:xfrm>
        </p:grpSpPr>
        <p:sp>
          <p:nvSpPr>
            <p:cNvPr name="Freeform 3" id="3"/>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222A9B"/>
            </a:solidFill>
          </p:spPr>
        </p:sp>
      </p:grpSp>
      <p:grpSp>
        <p:nvGrpSpPr>
          <p:cNvPr name="Group 4" id="4"/>
          <p:cNvGrpSpPr/>
          <p:nvPr/>
        </p:nvGrpSpPr>
        <p:grpSpPr>
          <a:xfrm rot="0">
            <a:off x="1028700" y="7460647"/>
            <a:ext cx="162052" cy="162052"/>
            <a:chOff x="0" y="0"/>
            <a:chExt cx="6350000" cy="6350000"/>
          </a:xfrm>
        </p:grpSpPr>
        <p:sp>
          <p:nvSpPr>
            <p:cNvPr name="Freeform 5" id="5"/>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222A9B"/>
            </a:solidFill>
          </p:spPr>
        </p:sp>
      </p:grpSp>
      <p:sp>
        <p:nvSpPr>
          <p:cNvPr name="Freeform 6" id="6"/>
          <p:cNvSpPr/>
          <p:nvPr/>
        </p:nvSpPr>
        <p:spPr>
          <a:xfrm flipH="false" flipV="false" rot="0">
            <a:off x="13069005" y="6460754"/>
            <a:ext cx="5437817" cy="3826246"/>
          </a:xfrm>
          <a:custGeom>
            <a:avLst/>
            <a:gdLst/>
            <a:ahLst/>
            <a:cxnLst/>
            <a:rect r="r" b="b" t="t" l="l"/>
            <a:pathLst>
              <a:path h="3826246" w="5437817">
                <a:moveTo>
                  <a:pt x="0" y="0"/>
                </a:moveTo>
                <a:lnTo>
                  <a:pt x="5437817" y="0"/>
                </a:lnTo>
                <a:lnTo>
                  <a:pt x="5437817" y="3826246"/>
                </a:lnTo>
                <a:lnTo>
                  <a:pt x="0" y="3826246"/>
                </a:lnTo>
                <a:lnTo>
                  <a:pt x="0" y="0"/>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13069005" y="3230377"/>
            <a:ext cx="5437817" cy="3826246"/>
          </a:xfrm>
          <a:custGeom>
            <a:avLst/>
            <a:gdLst/>
            <a:ahLst/>
            <a:cxnLst/>
            <a:rect r="r" b="b" t="t" l="l"/>
            <a:pathLst>
              <a:path h="3826246" w="5437817">
                <a:moveTo>
                  <a:pt x="0" y="0"/>
                </a:moveTo>
                <a:lnTo>
                  <a:pt x="5437817" y="0"/>
                </a:lnTo>
                <a:lnTo>
                  <a:pt x="5437817" y="3826246"/>
                </a:lnTo>
                <a:lnTo>
                  <a:pt x="0" y="3826246"/>
                </a:lnTo>
                <a:lnTo>
                  <a:pt x="0" y="0"/>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13069005" y="0"/>
            <a:ext cx="5437817" cy="3826246"/>
          </a:xfrm>
          <a:custGeom>
            <a:avLst/>
            <a:gdLst/>
            <a:ahLst/>
            <a:cxnLst/>
            <a:rect r="r" b="b" t="t" l="l"/>
            <a:pathLst>
              <a:path h="3826246" w="5437817">
                <a:moveTo>
                  <a:pt x="0" y="0"/>
                </a:moveTo>
                <a:lnTo>
                  <a:pt x="5437817" y="0"/>
                </a:lnTo>
                <a:lnTo>
                  <a:pt x="5437817" y="3826246"/>
                </a:lnTo>
                <a:lnTo>
                  <a:pt x="0" y="3826246"/>
                </a:lnTo>
                <a:lnTo>
                  <a:pt x="0" y="0"/>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8840188" y="2452248"/>
            <a:ext cx="9049120" cy="6163554"/>
          </a:xfrm>
          <a:custGeom>
            <a:avLst/>
            <a:gdLst/>
            <a:ahLst/>
            <a:cxnLst/>
            <a:rect r="r" b="b" t="t" l="l"/>
            <a:pathLst>
              <a:path h="6163554" w="9049120">
                <a:moveTo>
                  <a:pt x="0" y="0"/>
                </a:moveTo>
                <a:lnTo>
                  <a:pt x="9049120" y="0"/>
                </a:lnTo>
                <a:lnTo>
                  <a:pt x="9049120" y="6163554"/>
                </a:lnTo>
                <a:lnTo>
                  <a:pt x="0" y="6163554"/>
                </a:lnTo>
                <a:lnTo>
                  <a:pt x="0" y="0"/>
                </a:lnTo>
                <a:close/>
              </a:path>
            </a:pathLst>
          </a:custGeom>
          <a:blipFill>
            <a:blip r:embed="rId4"/>
            <a:stretch>
              <a:fillRect l="0" t="-385" r="0" b="0"/>
            </a:stretch>
          </a:blipFill>
        </p:spPr>
      </p:sp>
      <p:grpSp>
        <p:nvGrpSpPr>
          <p:cNvPr name="Group 10" id="10"/>
          <p:cNvGrpSpPr/>
          <p:nvPr/>
        </p:nvGrpSpPr>
        <p:grpSpPr>
          <a:xfrm rot="0">
            <a:off x="1758738" y="4495531"/>
            <a:ext cx="6649915" cy="2076987"/>
            <a:chOff x="0" y="0"/>
            <a:chExt cx="8866554" cy="2769316"/>
          </a:xfrm>
        </p:grpSpPr>
        <p:sp>
          <p:nvSpPr>
            <p:cNvPr name="TextBox 11" id="11"/>
            <p:cNvSpPr txBox="true"/>
            <p:nvPr/>
          </p:nvSpPr>
          <p:spPr>
            <a:xfrm rot="0">
              <a:off x="0" y="-66675"/>
              <a:ext cx="8866554" cy="588222"/>
            </a:xfrm>
            <a:prstGeom prst="rect">
              <a:avLst/>
            </a:prstGeom>
          </p:spPr>
          <p:txBody>
            <a:bodyPr anchor="t" rtlCol="false" tIns="0" lIns="0" bIns="0" rIns="0">
              <a:spAutoFit/>
            </a:bodyPr>
            <a:lstStyle/>
            <a:p>
              <a:pPr algn="l">
                <a:lnSpc>
                  <a:spcPts val="3640"/>
                </a:lnSpc>
              </a:pPr>
              <a:r>
                <a:rPr lang="en-US" b="true" sz="2600">
                  <a:solidFill>
                    <a:srgbClr val="222A9B"/>
                  </a:solidFill>
                  <a:latin typeface="Public Sans Bold"/>
                  <a:ea typeface="Public Sans Bold"/>
                  <a:cs typeface="Public Sans Bold"/>
                  <a:sym typeface="Public Sans Bold"/>
                </a:rPr>
                <a:t>Subtle Mal</a:t>
              </a:r>
              <a:r>
                <a:rPr lang="en-US" b="true" sz="2600">
                  <a:solidFill>
                    <a:srgbClr val="222A9B"/>
                  </a:solidFill>
                  <a:latin typeface="Public Sans Bold"/>
                  <a:ea typeface="Public Sans Bold"/>
                  <a:cs typeface="Public Sans Bold"/>
                  <a:sym typeface="Public Sans Bold"/>
                </a:rPr>
                <a:t>icious Intent</a:t>
              </a:r>
            </a:p>
          </p:txBody>
        </p:sp>
        <p:sp>
          <p:nvSpPr>
            <p:cNvPr name="TextBox 12" id="12"/>
            <p:cNvSpPr txBox="true"/>
            <p:nvPr/>
          </p:nvSpPr>
          <p:spPr>
            <a:xfrm rot="0">
              <a:off x="0" y="703873"/>
              <a:ext cx="8866554" cy="2065443"/>
            </a:xfrm>
            <a:prstGeom prst="rect">
              <a:avLst/>
            </a:prstGeom>
          </p:spPr>
          <p:txBody>
            <a:bodyPr anchor="t" rtlCol="false" tIns="0" lIns="0" bIns="0" rIns="0">
              <a:spAutoFit/>
            </a:bodyPr>
            <a:lstStyle/>
            <a:p>
              <a:pPr algn="l">
                <a:lnSpc>
                  <a:spcPts val="3079"/>
                </a:lnSpc>
              </a:pPr>
              <a:r>
                <a:rPr lang="en-US" sz="2199">
                  <a:solidFill>
                    <a:srgbClr val="343434"/>
                  </a:solidFill>
                  <a:latin typeface="Public Sans"/>
                  <a:ea typeface="Public Sans"/>
                  <a:cs typeface="Public Sans"/>
                  <a:sym typeface="Public Sans"/>
                </a:rPr>
                <a:t>Some malicious headlines mimic legitimate ones closely.</a:t>
              </a:r>
            </a:p>
            <a:p>
              <a:pPr algn="l">
                <a:lnSpc>
                  <a:spcPts val="3079"/>
                </a:lnSpc>
              </a:pPr>
              <a:r>
                <a:rPr lang="en-US" sz="2199">
                  <a:solidFill>
                    <a:srgbClr val="343434"/>
                  </a:solidFill>
                  <a:latin typeface="Public Sans"/>
                  <a:ea typeface="Public Sans"/>
                  <a:cs typeface="Public Sans"/>
                  <a:sym typeface="Public Sans"/>
                </a:rPr>
                <a:t>It is very difficult to identify an actual link amongst multiple clickbaits</a:t>
              </a:r>
            </a:p>
          </p:txBody>
        </p:sp>
      </p:grpSp>
      <p:grpSp>
        <p:nvGrpSpPr>
          <p:cNvPr name="Group 13" id="13"/>
          <p:cNvGrpSpPr/>
          <p:nvPr/>
        </p:nvGrpSpPr>
        <p:grpSpPr>
          <a:xfrm rot="0">
            <a:off x="1758738" y="7169993"/>
            <a:ext cx="6649915" cy="1686462"/>
            <a:chOff x="0" y="0"/>
            <a:chExt cx="8866554" cy="2248616"/>
          </a:xfrm>
        </p:grpSpPr>
        <p:sp>
          <p:nvSpPr>
            <p:cNvPr name="TextBox 14" id="14"/>
            <p:cNvSpPr txBox="true"/>
            <p:nvPr/>
          </p:nvSpPr>
          <p:spPr>
            <a:xfrm rot="0">
              <a:off x="0" y="-66675"/>
              <a:ext cx="8866554" cy="588222"/>
            </a:xfrm>
            <a:prstGeom prst="rect">
              <a:avLst/>
            </a:prstGeom>
          </p:spPr>
          <p:txBody>
            <a:bodyPr anchor="t" rtlCol="false" tIns="0" lIns="0" bIns="0" rIns="0">
              <a:spAutoFit/>
            </a:bodyPr>
            <a:lstStyle/>
            <a:p>
              <a:pPr algn="l">
                <a:lnSpc>
                  <a:spcPts val="3640"/>
                </a:lnSpc>
              </a:pPr>
              <a:r>
                <a:rPr lang="en-US" b="true" sz="2600">
                  <a:solidFill>
                    <a:srgbClr val="222A9B"/>
                  </a:solidFill>
                  <a:latin typeface="Public Sans Bold"/>
                  <a:ea typeface="Public Sans Bold"/>
                  <a:cs typeface="Public Sans Bold"/>
                  <a:sym typeface="Public Sans Bold"/>
                </a:rPr>
                <a:t>Dataset limitations</a:t>
              </a:r>
            </a:p>
          </p:txBody>
        </p:sp>
        <p:sp>
          <p:nvSpPr>
            <p:cNvPr name="TextBox 15" id="15"/>
            <p:cNvSpPr txBox="true"/>
            <p:nvPr/>
          </p:nvSpPr>
          <p:spPr>
            <a:xfrm rot="0">
              <a:off x="0" y="703873"/>
              <a:ext cx="8866554" cy="1544743"/>
            </a:xfrm>
            <a:prstGeom prst="rect">
              <a:avLst/>
            </a:prstGeom>
          </p:spPr>
          <p:txBody>
            <a:bodyPr anchor="t" rtlCol="false" tIns="0" lIns="0" bIns="0" rIns="0">
              <a:spAutoFit/>
            </a:bodyPr>
            <a:lstStyle/>
            <a:p>
              <a:pPr algn="l">
                <a:lnSpc>
                  <a:spcPts val="3079"/>
                </a:lnSpc>
              </a:pPr>
              <a:r>
                <a:rPr lang="en-US" sz="2199">
                  <a:solidFill>
                    <a:srgbClr val="343434"/>
                  </a:solidFill>
                  <a:latin typeface="Public Sans"/>
                  <a:ea typeface="Public Sans"/>
                  <a:cs typeface="Public Sans"/>
                  <a:sym typeface="Public Sans"/>
                </a:rPr>
                <a:t>Scarcity of publicly available labeled datasets.</a:t>
              </a:r>
            </a:p>
            <a:p>
              <a:pPr algn="l">
                <a:lnSpc>
                  <a:spcPts val="3079"/>
                </a:lnSpc>
              </a:pPr>
              <a:r>
                <a:rPr lang="en-US" sz="2199">
                  <a:solidFill>
                    <a:srgbClr val="343434"/>
                  </a:solidFill>
                  <a:latin typeface="Public Sans"/>
                  <a:ea typeface="Public Sans"/>
                  <a:cs typeface="Public Sans"/>
                  <a:sym typeface="Public Sans"/>
                </a:rPr>
                <a:t>Limited data collection results in weak development of model.</a:t>
              </a:r>
            </a:p>
          </p:txBody>
        </p:sp>
      </p:grpSp>
      <p:grpSp>
        <p:nvGrpSpPr>
          <p:cNvPr name="Group 16" id="16"/>
          <p:cNvGrpSpPr/>
          <p:nvPr/>
        </p:nvGrpSpPr>
        <p:grpSpPr>
          <a:xfrm rot="0">
            <a:off x="1028700" y="1309688"/>
            <a:ext cx="6571533" cy="2766426"/>
            <a:chOff x="0" y="0"/>
            <a:chExt cx="8762045" cy="3688569"/>
          </a:xfrm>
        </p:grpSpPr>
        <p:sp>
          <p:nvSpPr>
            <p:cNvPr name="TextBox 17" id="17"/>
            <p:cNvSpPr txBox="true"/>
            <p:nvPr/>
          </p:nvSpPr>
          <p:spPr>
            <a:xfrm rot="0">
              <a:off x="0" y="-19050"/>
              <a:ext cx="8762045" cy="2457450"/>
            </a:xfrm>
            <a:prstGeom prst="rect">
              <a:avLst/>
            </a:prstGeom>
          </p:spPr>
          <p:txBody>
            <a:bodyPr anchor="t" rtlCol="false" tIns="0" lIns="0" bIns="0" rIns="0">
              <a:spAutoFit/>
            </a:bodyPr>
            <a:lstStyle/>
            <a:p>
              <a:pPr algn="l">
                <a:lnSpc>
                  <a:spcPts val="7200"/>
                </a:lnSpc>
              </a:pPr>
              <a:r>
                <a:rPr lang="en-US" sz="6000" b="true">
                  <a:solidFill>
                    <a:srgbClr val="222A9B"/>
                  </a:solidFill>
                  <a:latin typeface="Public Sans Bold"/>
                  <a:ea typeface="Public Sans Bold"/>
                  <a:cs typeface="Public Sans Bold"/>
                  <a:sym typeface="Public Sans Bold"/>
                </a:rPr>
                <a:t>Challenges and Limitations</a:t>
              </a:r>
            </a:p>
          </p:txBody>
        </p:sp>
        <p:sp>
          <p:nvSpPr>
            <p:cNvPr name="TextBox 18" id="18"/>
            <p:cNvSpPr txBox="true"/>
            <p:nvPr/>
          </p:nvSpPr>
          <p:spPr>
            <a:xfrm rot="0">
              <a:off x="0" y="2980967"/>
              <a:ext cx="8762045" cy="707602"/>
            </a:xfrm>
            <a:prstGeom prst="rect">
              <a:avLst/>
            </a:prstGeom>
          </p:spPr>
          <p:txBody>
            <a:bodyPr anchor="t" rtlCol="false" tIns="0" lIns="0" bIns="0" rIns="0">
              <a:spAutoFit/>
            </a:bodyPr>
            <a:lstStyle/>
            <a:p>
              <a:pPr algn="l">
                <a:lnSpc>
                  <a:spcPts val="4480"/>
                </a:lnSpc>
              </a:pPr>
            </a:p>
          </p:txBody>
        </p:sp>
      </p:grpSp>
      <p:sp>
        <p:nvSpPr>
          <p:cNvPr name="Freeform 19" id="19"/>
          <p:cNvSpPr/>
          <p:nvPr/>
        </p:nvSpPr>
        <p:spPr>
          <a:xfrm flipH="false" flipV="false" rot="0">
            <a:off x="13069005" y="-2516558"/>
            <a:ext cx="5437817" cy="3826246"/>
          </a:xfrm>
          <a:custGeom>
            <a:avLst/>
            <a:gdLst/>
            <a:ahLst/>
            <a:cxnLst/>
            <a:rect r="r" b="b" t="t" l="l"/>
            <a:pathLst>
              <a:path h="3826246" w="5437817">
                <a:moveTo>
                  <a:pt x="0" y="0"/>
                </a:moveTo>
                <a:lnTo>
                  <a:pt x="5437817" y="0"/>
                </a:lnTo>
                <a:lnTo>
                  <a:pt x="5437817" y="3826246"/>
                </a:lnTo>
                <a:lnTo>
                  <a:pt x="0" y="3826246"/>
                </a:lnTo>
                <a:lnTo>
                  <a:pt x="0" y="0"/>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DAGgJGDPMzw</dc:identifier>
  <dcterms:modified xsi:type="dcterms:W3CDTF">2011-08-01T06:04:30Z</dcterms:modified>
  <cp:revision>1</cp:revision>
  <dc:title>Copy of Malicious Clickbait Detection API Extension for Chrome</dc:title>
</cp:coreProperties>
</file>